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 id="2147483654"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5"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574">
          <p15:clr>
            <a:srgbClr val="A4A3A4"/>
          </p15:clr>
        </p15:guide>
        <p15:guide id="4" pos="710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hYTxSNKOq1Ly62wiHcHnOkDj9oD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ka murofurhi" initials="" lastIdx="14" clrIdx="0"/>
  <p:cmAuthor id="1" name="Beppu" initials="HB" lastIdx="43" clrIdx="1">
    <p:extLst>
      <p:ext uri="{19B8F6BF-5375-455C-9EA6-DF929625EA0E}">
        <p15:presenceInfo xmlns:p15="http://schemas.microsoft.com/office/powerpoint/2012/main" userId="S::beppu@scale.co.jp::d43e9fab-7840-4341-9ef6-55e0d069cf31" providerId="AD"/>
      </p:ext>
    </p:extLst>
  </p:cmAuthor>
  <p:cmAuthor id="2" name="YM" initials="YM" lastIdx="66" clrIdx="2">
    <p:extLst>
      <p:ext uri="{19B8F6BF-5375-455C-9EA6-DF929625EA0E}">
        <p15:presenceInfo xmlns:p15="http://schemas.microsoft.com/office/powerpoint/2012/main" userId="YM" providerId="None"/>
      </p:ext>
    </p:extLst>
  </p:cmAuthor>
  <p:cmAuthor id="3" name="美則 岡出" initials="美岡" lastIdx="30" clrIdx="3">
    <p:extLst>
      <p:ext uri="{19B8F6BF-5375-455C-9EA6-DF929625EA0E}">
        <p15:presenceInfo xmlns:p15="http://schemas.microsoft.com/office/powerpoint/2012/main" userId="ff1ef54b6b7f5c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DA8"/>
    <a:srgbClr val="FE7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FCDEE0-0A64-484A-A735-F19824C7EBCE}">
  <a:tblStyle styleId="{91FCDEE0-0A64-484A-A735-F19824C7EBC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03" autoAdjust="0"/>
  </p:normalViewPr>
  <p:slideViewPr>
    <p:cSldViewPr snapToGrid="0">
      <p:cViewPr>
        <p:scale>
          <a:sx n="100" d="100"/>
          <a:sy n="100" d="100"/>
        </p:scale>
        <p:origin x="58" y="-1435"/>
      </p:cViewPr>
      <p:guideLst>
        <p:guide orient="horz" pos="2160"/>
        <p:guide pos="3840"/>
        <p:guide pos="574"/>
        <p:guide pos="7106"/>
      </p:guideLst>
    </p:cSldViewPr>
  </p:slideViewPr>
  <p:notesTextViewPr>
    <p:cViewPr>
      <p:scale>
        <a:sx n="125" d="100"/>
        <a:sy n="125"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ja-JP" dirty="0"/>
              <a:t>【セリフ】</a:t>
            </a:r>
            <a:endParaRPr dirty="0"/>
          </a:p>
          <a:p>
            <a:pPr marL="0" lvl="0" indent="0" algn="just" rtl="0">
              <a:lnSpc>
                <a:spcPct val="100000"/>
              </a:lnSpc>
              <a:spcBef>
                <a:spcPts val="0"/>
              </a:spcBef>
              <a:spcAft>
                <a:spcPts val="0"/>
              </a:spcAft>
              <a:buClr>
                <a:schemeClr val="dk1"/>
              </a:buClr>
              <a:buSzPts val="1100"/>
              <a:buFont typeface="Arial"/>
              <a:buNone/>
            </a:pPr>
            <a:r>
              <a:rPr lang="ja-JP" dirty="0"/>
              <a:t>・「こんにちは。『UNIVAS 大学生のためのドーピング防止教育 クリーンスポーツの実現を目指して クリーンスポーツシナリオ ーライバルとの差ー』をご覧いただき、ありがとうございます。」</a:t>
            </a:r>
            <a:endParaRPr dirty="0"/>
          </a:p>
          <a:p>
            <a:pPr marL="0" lvl="0" indent="0" algn="just" rtl="0">
              <a:lnSpc>
                <a:spcPct val="100000"/>
              </a:lnSpc>
              <a:spcBef>
                <a:spcPts val="0"/>
              </a:spcBef>
              <a:spcAft>
                <a:spcPts val="0"/>
              </a:spcAft>
              <a:buClr>
                <a:schemeClr val="dk1"/>
              </a:buClr>
              <a:buSzPts val="1100"/>
              <a:buFont typeface="Arial"/>
              <a:buNone/>
            </a:pPr>
            <a:r>
              <a:rPr lang="ja-JP" dirty="0"/>
              <a:t>・「このプログラムでは、ライバルが成績を伸ばし、その要因を禁止物質が含まれている可能性があるサプリメントを使用していることが分かったとき、あなたがどう捉え、対応するかを考えていきます。」</a:t>
            </a:r>
            <a:endParaRPr dirty="0"/>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dirty="0"/>
              <a:t>【セリフ】</a:t>
            </a:r>
            <a:endParaRPr lang="en-US" altLang="ja-JP" dirty="0"/>
          </a:p>
          <a:p>
            <a:pPr marL="0" lvl="0" indent="0" algn="l" rtl="0">
              <a:lnSpc>
                <a:spcPct val="100000"/>
              </a:lnSpc>
              <a:spcBef>
                <a:spcPts val="0"/>
              </a:spcBef>
              <a:spcAft>
                <a:spcPts val="0"/>
              </a:spcAft>
              <a:buSzPts val="1400"/>
              <a:buNone/>
            </a:pPr>
            <a:r>
              <a:rPr lang="ja-JP" dirty="0"/>
              <a:t>・</a:t>
            </a:r>
            <a:r>
              <a:rPr lang="ja-JP" b="0" u="none" dirty="0"/>
              <a:t>「それでは、このシナリオで取り上げた『新しいサプリメント』に禁止物質が含まれているリスクについて、</a:t>
            </a:r>
            <a:r>
              <a:rPr lang="ja-JP" altLang="en-US" b="0" u="none" dirty="0"/>
              <a:t>もう少し</a:t>
            </a:r>
            <a:r>
              <a:rPr lang="ja-JP" b="0" u="none" dirty="0"/>
              <a:t>詳しく学んでみましょう。」</a:t>
            </a:r>
            <a:endParaRPr b="0" u="none" dirty="0"/>
          </a:p>
          <a:p>
            <a:pPr marL="0" lvl="0" indent="0" algn="l" rtl="0">
              <a:lnSpc>
                <a:spcPct val="100000"/>
              </a:lnSpc>
              <a:spcBef>
                <a:spcPts val="0"/>
              </a:spcBef>
              <a:spcAft>
                <a:spcPts val="0"/>
              </a:spcAft>
              <a:buSzPts val="1400"/>
              <a:buNone/>
            </a:pPr>
            <a:r>
              <a:rPr lang="ja-JP" b="0" u="none" dirty="0"/>
              <a:t>・「アンチ・ドーピング</a:t>
            </a:r>
            <a:r>
              <a:rPr lang="ja-JP" altLang="en-US" b="0" u="none" dirty="0"/>
              <a:t>の</a:t>
            </a:r>
            <a:r>
              <a:rPr lang="ja-JP" b="0" u="none" dirty="0"/>
              <a:t>ルールで定められている『禁止物質』や、サプリメントに潜むリスクについて、皆さんは</a:t>
            </a:r>
            <a:r>
              <a:rPr lang="ja-JP" altLang="en-US" b="0" u="none" dirty="0"/>
              <a:t>どれくらいご存じですか？</a:t>
            </a:r>
            <a:r>
              <a:rPr lang="ja-JP" b="0" u="none" dirty="0"/>
              <a:t>」</a:t>
            </a:r>
            <a:endParaRPr b="0" u="none" dirty="0"/>
          </a:p>
          <a:p>
            <a:pPr marL="0" lvl="0" indent="0" algn="l" rtl="0">
              <a:lnSpc>
                <a:spcPct val="100000"/>
              </a:lnSpc>
              <a:spcBef>
                <a:spcPts val="0"/>
              </a:spcBef>
              <a:spcAft>
                <a:spcPts val="0"/>
              </a:spcAft>
              <a:buSzPts val="1400"/>
              <a:buNone/>
            </a:pPr>
            <a:r>
              <a:rPr lang="ja-JP" b="0" u="none" dirty="0"/>
              <a:t>・「サプリメントのリスクを見極める力を養うことが、クリーンスポーツ</a:t>
            </a:r>
            <a:r>
              <a:rPr lang="ja-JP" altLang="en-US" b="0" u="none" dirty="0"/>
              <a:t>を</a:t>
            </a:r>
            <a:r>
              <a:rPr lang="ja-JP" b="0" u="none" dirty="0"/>
              <a:t>実現</a:t>
            </a:r>
            <a:r>
              <a:rPr lang="ja-JP" altLang="en-US" b="0" u="none" dirty="0"/>
              <a:t>するための重要な一歩です。</a:t>
            </a:r>
            <a:r>
              <a:rPr lang="ja-JP" b="0" u="none" dirty="0"/>
              <a:t>」</a:t>
            </a:r>
            <a:endParaRPr lang="en-US" altLang="ja-JP" b="0" u="none" dirty="0"/>
          </a:p>
          <a:p>
            <a:pPr marL="0" lvl="0" indent="0" algn="l" rtl="0">
              <a:lnSpc>
                <a:spcPct val="100000"/>
              </a:lnSpc>
              <a:spcBef>
                <a:spcPts val="0"/>
              </a:spcBef>
              <a:spcAft>
                <a:spcPts val="0"/>
              </a:spcAft>
              <a:buSzPts val="1400"/>
              <a:buNone/>
            </a:pPr>
            <a:endParaRPr b="0" u="none" dirty="0"/>
          </a:p>
          <a:p>
            <a:pPr marL="0" lvl="0" indent="0" algn="l" rtl="0">
              <a:lnSpc>
                <a:spcPct val="100000"/>
              </a:lnSpc>
              <a:spcBef>
                <a:spcPts val="0"/>
              </a:spcBef>
              <a:spcAft>
                <a:spcPts val="0"/>
              </a:spcAft>
              <a:buSzPts val="1400"/>
              <a:buNone/>
            </a:pPr>
            <a:r>
              <a:rPr lang="ja-JP" b="0" u="none" dirty="0"/>
              <a:t>・「＜クリック＞国際的な調査</a:t>
            </a:r>
            <a:r>
              <a:rPr lang="ja-JP" altLang="en-US" b="0" u="none" dirty="0"/>
              <a:t>によれば</a:t>
            </a:r>
            <a:r>
              <a:rPr lang="ja-JP" b="0" u="none" dirty="0"/>
              <a:t>、サプリメントに禁止物質が混入している割合</a:t>
            </a:r>
            <a:r>
              <a:rPr lang="ja-JP" altLang="en-US" b="0" u="none" dirty="0"/>
              <a:t>は</a:t>
            </a:r>
            <a:r>
              <a:rPr lang="ja-JP" b="0" u="none" dirty="0"/>
              <a:t>12</a:t>
            </a:r>
            <a:r>
              <a:rPr lang="ja-JP" altLang="en-US" b="0" u="none" dirty="0"/>
              <a:t>％</a:t>
            </a:r>
            <a:r>
              <a:rPr lang="ja-JP" b="0" u="none" dirty="0"/>
              <a:t>～58％に及ぶとされています。」</a:t>
            </a:r>
            <a:endParaRPr lang="en-US" altLang="ja-JP" b="0" u="none" dirty="0"/>
          </a:p>
          <a:p>
            <a:pPr marL="0" lvl="0" indent="0" algn="l" rtl="0">
              <a:lnSpc>
                <a:spcPct val="100000"/>
              </a:lnSpc>
              <a:spcBef>
                <a:spcPts val="0"/>
              </a:spcBef>
              <a:spcAft>
                <a:spcPts val="0"/>
              </a:spcAft>
              <a:buSzPts val="1400"/>
              <a:buNone/>
            </a:pPr>
            <a:r>
              <a:rPr lang="ja-JP" b="0" u="none" dirty="0"/>
              <a:t>・「＜クリック＞</a:t>
            </a:r>
            <a:r>
              <a:rPr lang="ja-JP" altLang="en-US" b="0" u="none" dirty="0"/>
              <a:t>また、</a:t>
            </a:r>
            <a:r>
              <a:rPr lang="ja-JP" b="0" u="none" dirty="0"/>
              <a:t>日本アンチ・ドーピング機構のウェブサイト</a:t>
            </a:r>
            <a:r>
              <a:rPr lang="ja-JP" altLang="en-US" b="0" u="none" dirty="0"/>
              <a:t>で</a:t>
            </a:r>
            <a:r>
              <a:rPr lang="ja-JP" b="0" u="none" dirty="0"/>
              <a:t>は、サプリメントに関するリスク</a:t>
            </a:r>
            <a:r>
              <a:rPr lang="ja-JP" altLang="en-US" b="0" u="none" dirty="0"/>
              <a:t>が</a:t>
            </a:r>
            <a:r>
              <a:rPr lang="ja-JP" b="0" u="none" dirty="0"/>
              <a:t>具体的に紹介されています。」</a:t>
            </a:r>
            <a:endParaRPr lang="en-US" altLang="ja-JP" b="0" u="none" dirty="0"/>
          </a:p>
          <a:p>
            <a:pPr marL="0" lvl="0" indent="0" algn="l" rtl="0">
              <a:lnSpc>
                <a:spcPct val="100000"/>
              </a:lnSpc>
              <a:spcBef>
                <a:spcPts val="0"/>
              </a:spcBef>
              <a:spcAft>
                <a:spcPts val="0"/>
              </a:spcAft>
              <a:buSzPts val="1400"/>
              <a:buNone/>
            </a:pPr>
            <a:r>
              <a:rPr lang="ja-JP" altLang="en-US" b="0" u="none" dirty="0"/>
              <a:t>・</a:t>
            </a:r>
            <a:r>
              <a:rPr lang="ja-JP" b="0" u="none" dirty="0"/>
              <a:t>「サプリメントは医薬品とは異なり、全成分の表示が義務付けられていないため、禁止物質が含まれている可能性があります。」</a:t>
            </a:r>
            <a:endParaRPr lang="en-US" altLang="ja-JP" b="0" u="none" dirty="0"/>
          </a:p>
          <a:p>
            <a:pPr marL="0" lvl="0" indent="0" algn="l" rtl="0">
              <a:lnSpc>
                <a:spcPct val="100000"/>
              </a:lnSpc>
              <a:spcBef>
                <a:spcPts val="0"/>
              </a:spcBef>
              <a:spcAft>
                <a:spcPts val="0"/>
              </a:spcAft>
              <a:buSzPts val="1400"/>
              <a:buNone/>
            </a:pPr>
            <a:r>
              <a:rPr lang="ja-JP" b="0" u="none" dirty="0"/>
              <a:t>・「実際にサプリメントが原因で</a:t>
            </a:r>
            <a:r>
              <a:rPr lang="ja-JP" altLang="en-US" b="0" u="none" dirty="0"/>
              <a:t>規則</a:t>
            </a:r>
            <a:r>
              <a:rPr lang="ja-JP" b="0" u="none" dirty="0"/>
              <a:t>違反</a:t>
            </a:r>
            <a:r>
              <a:rPr lang="ja-JP" altLang="en-US" b="0" u="none" dirty="0"/>
              <a:t>が</a:t>
            </a:r>
            <a:r>
              <a:rPr lang="ja-JP" b="0" u="none" dirty="0"/>
              <a:t>発生</a:t>
            </a:r>
            <a:r>
              <a:rPr lang="ja-JP" altLang="en-US" b="0" u="none" dirty="0"/>
              <a:t>したケースもあり</a:t>
            </a:r>
            <a:r>
              <a:rPr lang="ja-JP" b="0" u="none" dirty="0"/>
              <a:t>ます。2015年</a:t>
            </a:r>
            <a:r>
              <a:rPr lang="ja-JP" altLang="en-US" b="0" u="none" dirty="0"/>
              <a:t>から</a:t>
            </a:r>
            <a:r>
              <a:rPr lang="en-US" altLang="ja-JP" b="0" u="none" dirty="0"/>
              <a:t>2023</a:t>
            </a:r>
            <a:r>
              <a:rPr lang="ja-JP" altLang="en-US" b="0" u="none" dirty="0"/>
              <a:t>年のデータによると、</a:t>
            </a:r>
            <a:r>
              <a:rPr lang="ja-JP" b="0" u="none" dirty="0"/>
              <a:t>日本で</a:t>
            </a:r>
            <a:r>
              <a:rPr lang="ja-JP" altLang="en-US" b="0" u="none" dirty="0"/>
              <a:t>生じた規則</a:t>
            </a:r>
            <a:r>
              <a:rPr lang="ja-JP" b="0" u="none" dirty="0"/>
              <a:t>違反の約4</a:t>
            </a:r>
            <a:r>
              <a:rPr lang="en-US" altLang="ja-JP" b="0" u="none" dirty="0"/>
              <a:t>6</a:t>
            </a:r>
            <a:r>
              <a:rPr lang="ja-JP" b="0" u="none" dirty="0"/>
              <a:t>％がサプリメントに関連してい</a:t>
            </a:r>
            <a:r>
              <a:rPr lang="ja-JP" altLang="en-US" b="0" u="none" dirty="0"/>
              <a:t>ると報告されています</a:t>
            </a:r>
            <a:r>
              <a:rPr lang="ja-JP" b="0" u="none" dirty="0"/>
              <a:t>。」</a:t>
            </a:r>
            <a:endParaRPr lang="en-US" altLang="ja-JP" b="0" u="none" dirty="0"/>
          </a:p>
          <a:p>
            <a:pPr marL="0" lvl="0" indent="0" algn="l" rtl="0">
              <a:lnSpc>
                <a:spcPct val="100000"/>
              </a:lnSpc>
              <a:spcBef>
                <a:spcPts val="0"/>
              </a:spcBef>
              <a:spcAft>
                <a:spcPts val="0"/>
              </a:spcAft>
              <a:buSzPts val="1400"/>
              <a:buNone/>
            </a:pPr>
            <a:r>
              <a:rPr lang="ja-JP" altLang="en-US" b="0" u="none" dirty="0"/>
              <a:t>・「そのためアスリートは自己責任でサプリメントを摂取する必要があります。」</a:t>
            </a:r>
            <a:endParaRPr b="0" u="none" dirty="0"/>
          </a:p>
          <a:p>
            <a:pPr marL="0" lvl="0" indent="0" algn="l" rtl="0">
              <a:lnSpc>
                <a:spcPct val="100000"/>
              </a:lnSpc>
              <a:spcBef>
                <a:spcPts val="0"/>
              </a:spcBef>
              <a:spcAft>
                <a:spcPts val="0"/>
              </a:spcAft>
              <a:buSzPts val="1400"/>
              <a:buNone/>
            </a:pPr>
            <a:r>
              <a:rPr lang="ja-JP" b="0" u="none" dirty="0"/>
              <a:t>・「</a:t>
            </a:r>
            <a:r>
              <a:rPr lang="ja-JP" altLang="en-US" b="0" u="none" dirty="0"/>
              <a:t>サプリメントに対し、</a:t>
            </a:r>
            <a:r>
              <a:rPr lang="ja-JP" b="0" u="none" dirty="0"/>
              <a:t>パフォーマンス向上を期待する</a:t>
            </a:r>
            <a:r>
              <a:rPr lang="ja-JP" altLang="en-US" b="0" u="none" dirty="0"/>
              <a:t>際には</a:t>
            </a:r>
            <a:r>
              <a:rPr lang="ja-JP" b="0" u="none" dirty="0"/>
              <a:t>、ドーピングのリスクを冷静に見極め、本当に自分にとって必要なものかどうかを慎重に判断することが大切です。」</a:t>
            </a:r>
            <a:endParaRPr b="0" u="none" dirty="0"/>
          </a:p>
        </p:txBody>
      </p:sp>
      <p:sp>
        <p:nvSpPr>
          <p:cNvPr id="188" name="Google Shape;18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dirty="0"/>
              <a:t>【セリフ】</a:t>
            </a:r>
            <a:endParaRPr lang="en-US" altLang="ja-JP" dirty="0"/>
          </a:p>
          <a:p>
            <a:pPr marL="0" lvl="0" indent="0" algn="l" rtl="0">
              <a:lnSpc>
                <a:spcPct val="100000"/>
              </a:lnSpc>
              <a:spcBef>
                <a:spcPts val="0"/>
              </a:spcBef>
              <a:spcAft>
                <a:spcPts val="0"/>
              </a:spcAft>
              <a:buSzPts val="1400"/>
              <a:buNone/>
            </a:pPr>
            <a:r>
              <a:rPr lang="ja-JP" b="0" u="none" dirty="0"/>
              <a:t>・「ここで、もう一度先ほどのシナリオ</a:t>
            </a:r>
            <a:r>
              <a:rPr lang="en-US" altLang="ja-JP" b="0" u="none" dirty="0"/>
              <a:t>『</a:t>
            </a:r>
            <a:r>
              <a:rPr lang="ja-JP" b="0" u="none" dirty="0"/>
              <a:t>ライバルとの差</a:t>
            </a:r>
            <a:r>
              <a:rPr lang="en-US" altLang="ja-JP" b="0" u="none" dirty="0"/>
              <a:t>』</a:t>
            </a:r>
            <a:r>
              <a:rPr lang="ja-JP" b="0" u="none" dirty="0"/>
              <a:t>に</a:t>
            </a:r>
            <a:r>
              <a:rPr lang="ja-JP" altLang="en-US" b="0" u="none" dirty="0"/>
              <a:t>戻</a:t>
            </a:r>
            <a:r>
              <a:rPr lang="ja-JP" b="0" u="none" dirty="0"/>
              <a:t>って考えてみましょう。」</a:t>
            </a:r>
            <a:endParaRPr b="0" u="none" dirty="0"/>
          </a:p>
          <a:p>
            <a:pPr marL="0" lvl="0" indent="0" algn="l" rtl="0">
              <a:lnSpc>
                <a:spcPct val="100000"/>
              </a:lnSpc>
              <a:spcBef>
                <a:spcPts val="0"/>
              </a:spcBef>
              <a:spcAft>
                <a:spcPts val="0"/>
              </a:spcAft>
              <a:buSzPts val="1400"/>
              <a:buNone/>
            </a:pPr>
            <a:r>
              <a:rPr lang="ja-JP" b="0" u="none" dirty="0"/>
              <a:t>・「＜クリック＞ライバルが禁止物質を含む可能性があるサプリメントを使</a:t>
            </a:r>
            <a:r>
              <a:rPr lang="ja-JP" altLang="en-US" b="0" u="none" dirty="0"/>
              <a:t>用し</a:t>
            </a:r>
            <a:r>
              <a:rPr lang="ja-JP" b="0" u="none" dirty="0"/>
              <a:t>ていることを知ったとき、</a:t>
            </a:r>
            <a:r>
              <a:rPr lang="ja-JP" altLang="en-US" b="0" u="none" dirty="0"/>
              <a:t>皆さんの行動や判断にはどのような要因が影響を与えるでしょうか？</a:t>
            </a:r>
            <a:r>
              <a:rPr lang="ja-JP" b="0" u="none" dirty="0"/>
              <a:t>」</a:t>
            </a:r>
            <a:endParaRPr b="0" u="none" dirty="0"/>
          </a:p>
          <a:p>
            <a:pPr marL="0" lvl="0" indent="0" algn="l" rtl="0">
              <a:lnSpc>
                <a:spcPct val="100000"/>
              </a:lnSpc>
              <a:spcBef>
                <a:spcPts val="0"/>
              </a:spcBef>
              <a:spcAft>
                <a:spcPts val="0"/>
              </a:spcAft>
              <a:buSzPts val="1400"/>
              <a:buNone/>
            </a:pPr>
            <a:r>
              <a:rPr lang="ja-JP" b="0" u="none" dirty="0"/>
              <a:t>・「例えば、自分自身の倫理観や道徳観、コーチや家族などの周囲からのサポート、将来のキャリアに対する考え方など、さまざまな</a:t>
            </a:r>
            <a:r>
              <a:rPr lang="ja-JP" altLang="en-US" b="0" u="none" dirty="0"/>
              <a:t>要因</a:t>
            </a:r>
            <a:r>
              <a:rPr lang="ja-JP" b="0" u="none" dirty="0"/>
              <a:t>が行動に影響を与えるかもしれません。」</a:t>
            </a:r>
            <a:endParaRPr b="0" u="none" dirty="0"/>
          </a:p>
          <a:p>
            <a:pPr marL="0" lvl="0" indent="0" algn="l" rtl="0">
              <a:lnSpc>
                <a:spcPct val="100000"/>
              </a:lnSpc>
              <a:spcBef>
                <a:spcPts val="0"/>
              </a:spcBef>
              <a:spcAft>
                <a:spcPts val="0"/>
              </a:spcAft>
              <a:buSzPts val="1400"/>
              <a:buNone/>
            </a:pPr>
            <a:r>
              <a:rPr lang="ja-JP" b="0" u="none" dirty="0"/>
              <a:t>・「この状況で、どのように考え、どのような行動を取るのが最善</a:t>
            </a:r>
            <a:r>
              <a:rPr lang="ja-JP" altLang="en-US" b="0" u="none" dirty="0"/>
              <a:t>だと思う</a:t>
            </a:r>
            <a:r>
              <a:rPr lang="ja-JP" b="0" u="none" dirty="0"/>
              <a:t>か、一緒に考えてみましょう。」</a:t>
            </a:r>
            <a:endParaRPr b="0" u="none" dirty="0"/>
          </a:p>
        </p:txBody>
      </p:sp>
      <p:sp>
        <p:nvSpPr>
          <p:cNvPr id="202" name="Google Shape;20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dirty="0"/>
              <a:t>【セリフ】</a:t>
            </a:r>
            <a:endParaRPr lang="en-US" altLang="ja-JP" dirty="0"/>
          </a:p>
          <a:p>
            <a:pPr marL="0" lvl="0" indent="0" algn="l" rtl="0">
              <a:lnSpc>
                <a:spcPct val="100000"/>
              </a:lnSpc>
              <a:spcBef>
                <a:spcPts val="0"/>
              </a:spcBef>
              <a:spcAft>
                <a:spcPts val="0"/>
              </a:spcAft>
              <a:buSzPts val="1400"/>
              <a:buNone/>
            </a:pPr>
            <a:r>
              <a:rPr lang="ja-JP" altLang="en-US" b="0" u="none" dirty="0"/>
              <a:t>・「＜クリック＞クリーンスポーツを実現するためには、皆さんの倫理的・道徳的な価値観や個々の目標設定が重要な役割を果たします。」</a:t>
            </a:r>
            <a:endParaRPr lang="en-US" altLang="ja-JP" b="0" u="none" dirty="0"/>
          </a:p>
          <a:p>
            <a:pPr marL="0" lvl="0" indent="0" algn="l" rtl="0">
              <a:lnSpc>
                <a:spcPct val="100000"/>
              </a:lnSpc>
              <a:spcBef>
                <a:spcPts val="0"/>
              </a:spcBef>
              <a:spcAft>
                <a:spcPts val="0"/>
              </a:spcAft>
              <a:buSzPts val="1400"/>
              <a:buNone/>
            </a:pPr>
            <a:r>
              <a:rPr lang="ja-JP" altLang="en-US" b="0" u="none" dirty="0"/>
              <a:t>・「自分の価値観に基づき、クリーンな競技生活を目指しましょう。また、他者からの影響をどのように健全に受け入れ、それを行動に反映するかを一緒に考えてみましょう。」</a:t>
            </a:r>
            <a:endParaRPr lang="en-US" b="0" u="none" dirty="0"/>
          </a:p>
          <a:p>
            <a:pPr marL="0" lvl="0" indent="0" algn="l" rtl="0">
              <a:lnSpc>
                <a:spcPct val="100000"/>
              </a:lnSpc>
              <a:spcBef>
                <a:spcPts val="0"/>
              </a:spcBef>
              <a:spcAft>
                <a:spcPts val="0"/>
              </a:spcAft>
              <a:buSzPts val="1400"/>
              <a:buNone/>
            </a:pPr>
            <a:endParaRPr b="0" u="none" dirty="0"/>
          </a:p>
          <a:p>
            <a:pPr marL="0" lvl="0" indent="0" algn="l" rtl="0">
              <a:lnSpc>
                <a:spcPct val="100000"/>
              </a:lnSpc>
              <a:spcBef>
                <a:spcPts val="0"/>
              </a:spcBef>
              <a:spcAft>
                <a:spcPts val="0"/>
              </a:spcAft>
              <a:buSzPts val="1400"/>
              <a:buNone/>
            </a:pPr>
            <a:r>
              <a:rPr lang="ja-JP" b="0" u="none" dirty="0"/>
              <a:t>・「それでは、改めて先ほどの行動選択について、もう一度考えてみましょう。」</a:t>
            </a:r>
            <a:endParaRPr b="0" u="none" dirty="0"/>
          </a:p>
          <a:p>
            <a:pPr marL="0" lvl="0" indent="0" algn="l" rtl="0">
              <a:lnSpc>
                <a:spcPct val="100000"/>
              </a:lnSpc>
              <a:spcBef>
                <a:spcPts val="0"/>
              </a:spcBef>
              <a:spcAft>
                <a:spcPts val="0"/>
              </a:spcAft>
              <a:buSzPts val="1400"/>
              <a:buNone/>
            </a:pPr>
            <a:r>
              <a:rPr lang="ja-JP" b="0" u="none" dirty="0"/>
              <a:t>・「</a:t>
            </a:r>
            <a:r>
              <a:rPr lang="ja-JP" altLang="ja-JP" b="0" u="none" dirty="0"/>
              <a:t>＜クリック＞</a:t>
            </a:r>
            <a:r>
              <a:rPr lang="ja-JP" b="0" u="none" dirty="0"/>
              <a:t>ライバルが不正を行っている</a:t>
            </a:r>
            <a:r>
              <a:rPr lang="ja-JP" altLang="en-US" b="0" u="none" dirty="0"/>
              <a:t>可能性がある</a:t>
            </a:r>
            <a:r>
              <a:rPr lang="ja-JP" b="0" u="none" dirty="0"/>
              <a:t>、そのような状況に直面したとき、皆さんは『自分で対処する』か、それとも『誰かに相談する』か、どちらを選びますか？」</a:t>
            </a:r>
            <a:endParaRPr b="0" u="none" dirty="0"/>
          </a:p>
          <a:p>
            <a:pPr marL="0" lvl="0" indent="0" algn="l" rtl="0">
              <a:lnSpc>
                <a:spcPct val="100000"/>
              </a:lnSpc>
              <a:spcBef>
                <a:spcPts val="0"/>
              </a:spcBef>
              <a:spcAft>
                <a:spcPts val="0"/>
              </a:spcAft>
              <a:buClr>
                <a:schemeClr val="dk1"/>
              </a:buClr>
              <a:buSzPts val="1200"/>
              <a:buFont typeface="Arial"/>
              <a:buNone/>
            </a:pPr>
            <a:r>
              <a:rPr lang="ja-JP" altLang="en-US" b="0" u="none" dirty="0"/>
              <a:t>・「ここで少し立ち止まり、それぞれの行動が持つメリット・デメリットについて整理してみましょう。一人で解決するのが適切な場合もあれば、周囲からのサポートを求めるほうが良い場合もあります。」</a:t>
            </a:r>
            <a:endParaRPr lang="en-US" altLang="ja-JP" b="0" u="none" dirty="0"/>
          </a:p>
          <a:p>
            <a:pPr marL="0" lvl="0" indent="0" algn="l" rtl="0">
              <a:lnSpc>
                <a:spcPct val="100000"/>
              </a:lnSpc>
              <a:spcBef>
                <a:spcPts val="0"/>
              </a:spcBef>
              <a:spcAft>
                <a:spcPts val="0"/>
              </a:spcAft>
              <a:buClr>
                <a:schemeClr val="dk1"/>
              </a:buClr>
              <a:buSzPts val="1200"/>
              <a:buFont typeface="Arial"/>
              <a:buNone/>
            </a:pPr>
            <a:endParaRPr lang="ja-JP" altLang="en-US" b="0" u="none" dirty="0"/>
          </a:p>
          <a:p>
            <a:pPr marL="0" lvl="0" indent="0" algn="l" rtl="0">
              <a:lnSpc>
                <a:spcPct val="100000"/>
              </a:lnSpc>
              <a:spcBef>
                <a:spcPts val="0"/>
              </a:spcBef>
              <a:spcAft>
                <a:spcPts val="0"/>
              </a:spcAft>
              <a:buClr>
                <a:schemeClr val="dk1"/>
              </a:buClr>
              <a:buSzPts val="1200"/>
              <a:buFont typeface="Arial"/>
              <a:buNone/>
            </a:pPr>
            <a:r>
              <a:rPr lang="ja-JP" altLang="en-US" b="0" u="none" dirty="0"/>
              <a:t>・「＜クリック＞クリーンスポーツを実現するためには、皆さんの倫理観・道徳観や目標設定が大きな役割を果たします。」</a:t>
            </a:r>
          </a:p>
          <a:p>
            <a:pPr marL="0" lvl="0" indent="0" algn="l" rtl="0">
              <a:lnSpc>
                <a:spcPct val="100000"/>
              </a:lnSpc>
              <a:spcBef>
                <a:spcPts val="0"/>
              </a:spcBef>
              <a:spcAft>
                <a:spcPts val="0"/>
              </a:spcAft>
              <a:buClr>
                <a:schemeClr val="dk1"/>
              </a:buClr>
              <a:buSzPts val="1200"/>
              <a:buFont typeface="Arial"/>
              <a:buNone/>
            </a:pPr>
            <a:r>
              <a:rPr lang="ja-JP" altLang="en-US" b="0" u="none" dirty="0"/>
              <a:t>・「自分の価値観に基づいて、クリーンな競技生活を目指していきましょう。他者からの影響をどのように健全に受け入れ、それを行動に反映させるかについても一緒に考えていきましょう。」</a:t>
            </a:r>
          </a:p>
        </p:txBody>
      </p:sp>
      <p:sp>
        <p:nvSpPr>
          <p:cNvPr id="216" name="Google Shape;21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dirty="0"/>
              <a:t>【セリフ】</a:t>
            </a:r>
            <a:endParaRPr dirty="0"/>
          </a:p>
          <a:p>
            <a:pPr marL="0" lvl="0" indent="0" algn="l" rtl="0">
              <a:lnSpc>
                <a:spcPct val="100000"/>
              </a:lnSpc>
              <a:spcBef>
                <a:spcPts val="0"/>
              </a:spcBef>
              <a:spcAft>
                <a:spcPts val="0"/>
              </a:spcAft>
              <a:buSzPts val="1400"/>
              <a:buNone/>
            </a:pPr>
            <a:r>
              <a:rPr lang="ja-JP" b="0" u="none" dirty="0"/>
              <a:t>・「最後に、まとめです。クリーンスポーツの実現のために、私たちはどのように行動すべきでしょうか。」</a:t>
            </a:r>
            <a:endParaRPr b="0" u="none" dirty="0"/>
          </a:p>
          <a:p>
            <a:pPr marL="0" lvl="0" indent="0" algn="l" rtl="0">
              <a:lnSpc>
                <a:spcPct val="100000"/>
              </a:lnSpc>
              <a:spcBef>
                <a:spcPts val="0"/>
              </a:spcBef>
              <a:spcAft>
                <a:spcPts val="0"/>
              </a:spcAft>
              <a:buSzPts val="1400"/>
              <a:buNone/>
            </a:pPr>
            <a:r>
              <a:rPr lang="ja-JP" b="0" u="none" dirty="0"/>
              <a:t>・</a:t>
            </a:r>
            <a:r>
              <a:rPr lang="ja-JP" altLang="en-US" b="0" u="none" dirty="0"/>
              <a:t>「＜クリック＞まず、サプリメントの使用についてです。多くのアスリートが栄養補給やパフォーマンス向上を目的として利用していますが、その一方で、禁止物質が混入しているリスクも存在します。</a:t>
            </a:r>
            <a:endParaRPr lang="en-US" altLang="ja-JP" b="0" u="none" dirty="0"/>
          </a:p>
          <a:p>
            <a:pPr marL="0" lvl="0" indent="0" algn="l" rtl="0">
              <a:lnSpc>
                <a:spcPct val="100000"/>
              </a:lnSpc>
              <a:spcBef>
                <a:spcPts val="0"/>
              </a:spcBef>
              <a:spcAft>
                <a:spcPts val="0"/>
              </a:spcAft>
              <a:buSzPts val="1400"/>
              <a:buNone/>
            </a:pPr>
            <a:r>
              <a:rPr lang="ja-JP" altLang="en-US" b="0" u="none" dirty="0"/>
              <a:t>　このリスクを避けるためには、安易に使用せず、慎重に判断することが大切です。」</a:t>
            </a:r>
            <a:endParaRPr lang="en-US" altLang="ja-JP" b="0" u="none" dirty="0"/>
          </a:p>
          <a:p>
            <a:pPr marL="0" lvl="0" indent="0" algn="l" rtl="0">
              <a:lnSpc>
                <a:spcPct val="100000"/>
              </a:lnSpc>
              <a:spcBef>
                <a:spcPts val="0"/>
              </a:spcBef>
              <a:spcAft>
                <a:spcPts val="0"/>
              </a:spcAft>
              <a:buSzPts val="1400"/>
              <a:buNone/>
            </a:pPr>
            <a:r>
              <a:rPr lang="ja-JP" b="0" u="none" dirty="0"/>
              <a:t>・</a:t>
            </a:r>
            <a:r>
              <a:rPr lang="ja-JP" altLang="en-US" b="0" u="none" dirty="0"/>
              <a:t>「ライバルとの差を感じ、さまざまな感情がわき上がり、短期的な成功に目が向いて効果を謳うサプリメントを摂取したくなることがあるかもしれません。しかし、それは一時的なものにすぎません。</a:t>
            </a:r>
            <a:endParaRPr lang="en-US" altLang="ja-JP" b="0" u="none" dirty="0"/>
          </a:p>
          <a:p>
            <a:pPr marL="0" lvl="0" indent="0" algn="l" rtl="0">
              <a:lnSpc>
                <a:spcPct val="100000"/>
              </a:lnSpc>
              <a:spcBef>
                <a:spcPts val="0"/>
              </a:spcBef>
              <a:spcAft>
                <a:spcPts val="0"/>
              </a:spcAft>
              <a:buSzPts val="1400"/>
              <a:buNone/>
            </a:pPr>
            <a:r>
              <a:rPr lang="ja-JP" altLang="en-US" b="0" u="none" dirty="0"/>
              <a:t>　自分の体に取り入れるものには責任を持ち、クリーンな競技生活を心がけましょう。」</a:t>
            </a:r>
            <a:endParaRPr lang="en-US" altLang="ja-JP" b="0" u="none" dirty="0"/>
          </a:p>
          <a:p>
            <a:pPr marL="0" lvl="0" indent="0" algn="l" rtl="0">
              <a:lnSpc>
                <a:spcPct val="100000"/>
              </a:lnSpc>
              <a:spcBef>
                <a:spcPts val="0"/>
              </a:spcBef>
              <a:spcAft>
                <a:spcPts val="0"/>
              </a:spcAft>
              <a:buSzPts val="1400"/>
              <a:buNone/>
            </a:pPr>
            <a:r>
              <a:rPr lang="ja-JP" b="0" u="none" dirty="0"/>
              <a:t>・「＜クリック＞また、自分が安易に使用しないこと</a:t>
            </a:r>
            <a:r>
              <a:rPr lang="ja-JP" altLang="en-US" b="0" u="none" dirty="0"/>
              <a:t>に加えて</a:t>
            </a:r>
            <a:r>
              <a:rPr lang="ja-JP" b="0" u="none" dirty="0"/>
              <a:t>、周囲の状況を冷静に見極め、どのように対処</a:t>
            </a:r>
            <a:r>
              <a:rPr lang="ja-JP" altLang="en-US" b="0" u="none" dirty="0"/>
              <a:t>し</a:t>
            </a:r>
            <a:r>
              <a:rPr lang="ja-JP" b="0" u="none" dirty="0"/>
              <a:t>、</a:t>
            </a:r>
            <a:r>
              <a:rPr lang="ja-JP" altLang="en-US" b="0" u="none" dirty="0"/>
              <a:t>どのような</a:t>
            </a:r>
            <a:r>
              <a:rPr lang="ja-JP" b="0" u="none" dirty="0"/>
              <a:t>行動を選択すべきかを</a:t>
            </a:r>
            <a:r>
              <a:rPr lang="ja-JP" altLang="en-US" b="0" u="none" dirty="0"/>
              <a:t>考える力を</a:t>
            </a:r>
            <a:r>
              <a:rPr lang="ja-JP" b="0" u="none" dirty="0"/>
              <a:t>身につ</a:t>
            </a:r>
            <a:r>
              <a:rPr lang="ja-JP" altLang="en-US" b="0" u="none" dirty="0"/>
              <a:t>けましょう。</a:t>
            </a:r>
            <a:endParaRPr lang="en-US" altLang="ja-JP" b="0" u="none" dirty="0"/>
          </a:p>
          <a:p>
            <a:pPr marL="0" lvl="0" indent="0" algn="l" rtl="0">
              <a:lnSpc>
                <a:spcPct val="100000"/>
              </a:lnSpc>
              <a:spcBef>
                <a:spcPts val="0"/>
              </a:spcBef>
              <a:spcAft>
                <a:spcPts val="0"/>
              </a:spcAft>
              <a:buSzPts val="1400"/>
              <a:buNone/>
            </a:pPr>
            <a:r>
              <a:rPr lang="ja-JP" altLang="en-US" b="0" u="none" dirty="0"/>
              <a:t>　それによって、</a:t>
            </a:r>
            <a:r>
              <a:rPr lang="ja-JP" b="0" u="none" dirty="0"/>
              <a:t>公正なスポーツの価値を守り、自分自身も守る</a:t>
            </a:r>
            <a:r>
              <a:rPr lang="ja-JP" altLang="en-US" b="0" u="none" dirty="0"/>
              <a:t>ことができます</a:t>
            </a:r>
            <a:r>
              <a:rPr lang="ja-JP" b="0" u="none" dirty="0"/>
              <a:t>。」</a:t>
            </a:r>
            <a:endParaRPr b="0" u="none" dirty="0"/>
          </a:p>
          <a:p>
            <a:pPr marL="0" lvl="0" indent="0" algn="l" rtl="0">
              <a:lnSpc>
                <a:spcPct val="100000"/>
              </a:lnSpc>
              <a:spcBef>
                <a:spcPts val="0"/>
              </a:spcBef>
              <a:spcAft>
                <a:spcPts val="0"/>
              </a:spcAft>
              <a:buSzPts val="1400"/>
              <a:buNone/>
            </a:pPr>
            <a:r>
              <a:rPr lang="ja-JP" b="0" u="none" dirty="0"/>
              <a:t>・「＜クリック＞</a:t>
            </a:r>
            <a:r>
              <a:rPr lang="ja-JP" altLang="en-US" b="0" u="none" dirty="0"/>
              <a:t>さらに</a:t>
            </a:r>
            <a:r>
              <a:rPr lang="ja-JP" b="0" u="none" dirty="0"/>
              <a:t>、</a:t>
            </a:r>
            <a:r>
              <a:rPr lang="ja-JP" altLang="en-US" b="0" u="none" dirty="0"/>
              <a:t>フェアプレー</a:t>
            </a:r>
            <a:r>
              <a:rPr lang="ja-JP" b="0" u="none" dirty="0"/>
              <a:t>と正しい選択を続けることで、自身の長期的な成長と</a:t>
            </a:r>
            <a:r>
              <a:rPr lang="ja-JP" altLang="en-US" b="0" u="none" dirty="0"/>
              <a:t>周囲からの</a:t>
            </a:r>
            <a:r>
              <a:rPr lang="ja-JP" b="0" u="none" dirty="0"/>
              <a:t>信頼を築くことができます。</a:t>
            </a:r>
            <a:endParaRPr lang="en-US" altLang="ja-JP" b="0" u="none" dirty="0"/>
          </a:p>
          <a:p>
            <a:pPr marL="0" lvl="0" indent="0" algn="l" rtl="0">
              <a:lnSpc>
                <a:spcPct val="100000"/>
              </a:lnSpc>
              <a:spcBef>
                <a:spcPts val="0"/>
              </a:spcBef>
              <a:spcAft>
                <a:spcPts val="0"/>
              </a:spcAft>
              <a:buSzPts val="1400"/>
              <a:buNone/>
            </a:pPr>
            <a:r>
              <a:rPr lang="ja-JP" altLang="en-US" b="0" u="none" dirty="0"/>
              <a:t>　</a:t>
            </a:r>
            <a:r>
              <a:rPr lang="ja-JP" b="0" u="none" dirty="0"/>
              <a:t>スポーツの</a:t>
            </a:r>
            <a:r>
              <a:rPr lang="ja-JP" altLang="en-US" b="0" u="none" dirty="0"/>
              <a:t>本当の</a:t>
            </a:r>
            <a:r>
              <a:rPr lang="ja-JP" b="0" u="none" dirty="0"/>
              <a:t>価値は、一瞬の結果ではなく、</a:t>
            </a:r>
            <a:r>
              <a:rPr lang="ja-JP" altLang="en-US" b="0" u="none" dirty="0"/>
              <a:t>長期的な努力と</a:t>
            </a:r>
            <a:r>
              <a:rPr lang="ja-JP" b="0" u="none" dirty="0"/>
              <a:t>積み重ね</a:t>
            </a:r>
            <a:r>
              <a:rPr lang="ja-JP" altLang="en-US" b="0" u="none" dirty="0"/>
              <a:t>られた</a:t>
            </a:r>
            <a:r>
              <a:rPr lang="ja-JP" b="0" u="none" dirty="0"/>
              <a:t>プロセスにあります。」</a:t>
            </a:r>
            <a:endParaRPr b="0" u="none" dirty="0"/>
          </a:p>
          <a:p>
            <a:pPr marL="0" lvl="0" indent="0" algn="l" rtl="0">
              <a:lnSpc>
                <a:spcPct val="100000"/>
              </a:lnSpc>
              <a:spcBef>
                <a:spcPts val="0"/>
              </a:spcBef>
              <a:spcAft>
                <a:spcPts val="0"/>
              </a:spcAft>
              <a:buSzPts val="1400"/>
              <a:buNone/>
            </a:pPr>
            <a:r>
              <a:rPr lang="ja-JP" b="0" u="none" dirty="0"/>
              <a:t>・「ど</a:t>
            </a:r>
            <a:r>
              <a:rPr lang="ja-JP" altLang="en-US" b="0" u="none" dirty="0"/>
              <a:t>のような</a:t>
            </a:r>
            <a:r>
              <a:rPr lang="ja-JP" b="0" u="none" dirty="0"/>
              <a:t>状況</a:t>
            </a:r>
            <a:r>
              <a:rPr lang="ja-JP" altLang="en-US" b="0" u="none" dirty="0"/>
              <a:t>で</a:t>
            </a:r>
            <a:r>
              <a:rPr lang="ja-JP" b="0" u="none" dirty="0"/>
              <a:t>も、正しい選択をし続ける勇気</a:t>
            </a:r>
            <a:r>
              <a:rPr lang="ja-JP" altLang="en-US" b="0" u="none" dirty="0"/>
              <a:t>を持つこと</a:t>
            </a:r>
            <a:r>
              <a:rPr lang="ja-JP" b="0" u="none" dirty="0"/>
              <a:t>が、あなた自身</a:t>
            </a:r>
            <a:r>
              <a:rPr lang="ja-JP" altLang="en-US" b="0" u="none" dirty="0"/>
              <a:t>を守り、</a:t>
            </a:r>
            <a:r>
              <a:rPr lang="ja-JP" b="0" u="none" dirty="0"/>
              <a:t>スポーツの未来を</a:t>
            </a:r>
            <a:r>
              <a:rPr lang="ja-JP" altLang="en-US" b="0" u="none" dirty="0"/>
              <a:t>より良いものにする鍵となります</a:t>
            </a:r>
            <a:r>
              <a:rPr lang="ja-JP" b="0" u="none" dirty="0"/>
              <a:t>。」</a:t>
            </a:r>
            <a:endParaRPr lang="en-US" altLang="ja-JP" b="0" u="none" dirty="0"/>
          </a:p>
        </p:txBody>
      </p:sp>
      <p:sp>
        <p:nvSpPr>
          <p:cNvPr id="227" name="Google Shape;22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・「UNIVAS</a:t>
            </a:r>
            <a:r>
              <a:rPr lang="ja-JP" altLang="en-US" dirty="0">
                <a:latin typeface="BIZ UDPゴシック" panose="020B0400000000000000" pitchFamily="50" charset="-128"/>
                <a:ea typeface="BIZ UDPゴシック" panose="020B0400000000000000" pitchFamily="50" charset="-128"/>
              </a:rPr>
              <a:t>のウェブ</a:t>
            </a:r>
            <a:r>
              <a:rPr lang="ja-JP" dirty="0">
                <a:latin typeface="BIZ UDPゴシック" panose="020B0400000000000000" pitchFamily="50" charset="-128"/>
                <a:ea typeface="BIZ UDPゴシック" panose="020B0400000000000000" pitchFamily="50" charset="-128"/>
              </a:rPr>
              <a:t>サイトでは、関連教材テキストやクリーンスポーツシナリオムービーも学べるようになっています。ぜひ</a:t>
            </a:r>
            <a:r>
              <a:rPr lang="ja-JP" altLang="en-US" dirty="0">
                <a:latin typeface="BIZ UDPゴシック" panose="020B0400000000000000" pitchFamily="50" charset="-128"/>
                <a:ea typeface="BIZ UDPゴシック" panose="020B0400000000000000" pitchFamily="50" charset="-128"/>
              </a:rPr>
              <a:t>積極的に活用してみましょう</a:t>
            </a:r>
            <a:r>
              <a:rPr lang="ja-JP" dirty="0">
                <a:latin typeface="BIZ UDPゴシック" panose="020B0400000000000000" pitchFamily="50" charset="-128"/>
                <a:ea typeface="BIZ UDPゴシック" panose="020B0400000000000000" pitchFamily="50" charset="-128"/>
              </a:rPr>
              <a:t>。」</a:t>
            </a:r>
            <a:endParaRPr dirty="0">
              <a:latin typeface="BIZ UDPゴシック" panose="020B0400000000000000" pitchFamily="50" charset="-128"/>
              <a:ea typeface="BIZ UDPゴシック" panose="020B0400000000000000" pitchFamily="50" charset="-128"/>
            </a:endParaRPr>
          </a:p>
        </p:txBody>
      </p:sp>
      <p:sp>
        <p:nvSpPr>
          <p:cNvPr id="306" name="Google Shape;30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13</a:t>
            </a:fld>
            <a:endParaRPr sz="1400" b="0" i="0" u="none" strike="noStrike" cap="none" dirty="0">
              <a:solidFill>
                <a:srgbClr val="000000"/>
              </a:solidFil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dirty="0"/>
              <a:t>【セリフ】</a:t>
            </a:r>
            <a:endParaRPr dirty="0"/>
          </a:p>
          <a:p>
            <a:pPr marL="0" lvl="0" indent="0" algn="l" rtl="0">
              <a:lnSpc>
                <a:spcPct val="100000"/>
              </a:lnSpc>
              <a:spcBef>
                <a:spcPts val="0"/>
              </a:spcBef>
              <a:spcAft>
                <a:spcPts val="0"/>
              </a:spcAft>
              <a:buSzPts val="1400"/>
              <a:buNone/>
            </a:pPr>
            <a:r>
              <a:rPr lang="ja-JP" dirty="0"/>
              <a:t>・</a:t>
            </a:r>
            <a:r>
              <a:rPr lang="ja-JP" b="0" u="none" dirty="0"/>
              <a:t>「</a:t>
            </a:r>
            <a:r>
              <a:rPr lang="ja-JP" b="0" u="none" dirty="0">
                <a:solidFill>
                  <a:srgbClr val="FF0000"/>
                </a:solidFill>
              </a:rPr>
              <a:t>学習</a:t>
            </a:r>
            <a:r>
              <a:rPr lang="ja-JP" altLang="en-US" b="0" u="none" dirty="0">
                <a:solidFill>
                  <a:srgbClr val="FF0000"/>
                </a:solidFill>
              </a:rPr>
              <a:t>コンテンツ</a:t>
            </a:r>
            <a:r>
              <a:rPr lang="ja-JP" b="0" u="none" dirty="0">
                <a:solidFill>
                  <a:srgbClr val="FF0000"/>
                </a:solidFill>
              </a:rPr>
              <a:t>は、①アンチ・ドーピングの重要性を</a:t>
            </a:r>
            <a:r>
              <a:rPr lang="ja-JP" altLang="en-US" b="0" u="none" dirty="0">
                <a:solidFill>
                  <a:srgbClr val="FF0000"/>
                </a:solidFill>
              </a:rPr>
              <a:t>認識</a:t>
            </a:r>
            <a:r>
              <a:rPr lang="ja-JP" b="0" u="none" dirty="0">
                <a:solidFill>
                  <a:srgbClr val="FF0000"/>
                </a:solidFill>
              </a:rPr>
              <a:t>する、②サプリメントに潜むドーピングリスクを</a:t>
            </a:r>
            <a:r>
              <a:rPr lang="ja-JP" altLang="en-US" b="0" u="none" dirty="0">
                <a:solidFill>
                  <a:srgbClr val="FF0000"/>
                </a:solidFill>
              </a:rPr>
              <a:t>理解</a:t>
            </a:r>
            <a:r>
              <a:rPr lang="ja-JP" b="0" u="none" dirty="0">
                <a:solidFill>
                  <a:srgbClr val="FF0000"/>
                </a:solidFill>
              </a:rPr>
              <a:t>する、③スポーツにおける倫理的・道徳的判断</a:t>
            </a:r>
            <a:r>
              <a:rPr lang="ja-JP" altLang="en-US" b="0" u="none" dirty="0">
                <a:solidFill>
                  <a:srgbClr val="FF0000"/>
                </a:solidFill>
              </a:rPr>
              <a:t>を</a:t>
            </a:r>
            <a:r>
              <a:rPr lang="ja-JP" b="0" u="none" dirty="0">
                <a:solidFill>
                  <a:srgbClr val="FF0000"/>
                </a:solidFill>
              </a:rPr>
              <a:t>考える、④適切な選択をする力を身につける、です。」</a:t>
            </a:r>
            <a:endParaRPr b="0" u="none" dirty="0">
              <a:solidFill>
                <a:srgbClr val="FF0000"/>
              </a:solidFill>
            </a:endParaRPr>
          </a:p>
          <a:p>
            <a:pPr marL="0" lvl="0" indent="0" algn="l" rtl="0">
              <a:lnSpc>
                <a:spcPct val="100000"/>
              </a:lnSpc>
              <a:spcBef>
                <a:spcPts val="0"/>
              </a:spcBef>
              <a:spcAft>
                <a:spcPts val="0"/>
              </a:spcAft>
              <a:buSzPts val="1400"/>
              <a:buNone/>
            </a:pPr>
            <a:r>
              <a:rPr lang="ja-JP" b="0" u="none" dirty="0"/>
              <a:t>・「それでは、まず①アンチ・ドーピングの重要性</a:t>
            </a:r>
            <a:r>
              <a:rPr lang="ja-JP" altLang="en-US" b="0" u="none" dirty="0"/>
              <a:t>を認識する</a:t>
            </a:r>
            <a:r>
              <a:rPr lang="ja-JP" b="0" u="none" dirty="0"/>
              <a:t>、から見ていきましょう。」</a:t>
            </a:r>
            <a:endParaRPr b="0" u="none" dirty="0"/>
          </a:p>
          <a:p>
            <a:pPr marL="0" lvl="0" indent="0" algn="l" rtl="0">
              <a:lnSpc>
                <a:spcPct val="100000"/>
              </a:lnSpc>
              <a:spcBef>
                <a:spcPts val="0"/>
              </a:spcBef>
              <a:spcAft>
                <a:spcPts val="0"/>
              </a:spcAft>
              <a:buSzPts val="1400"/>
              <a:buNone/>
            </a:pPr>
            <a:endParaRPr dirty="0"/>
          </a:p>
        </p:txBody>
      </p:sp>
      <p:sp>
        <p:nvSpPr>
          <p:cNvPr id="72" name="Google Shape;7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dirty="0"/>
              <a:t>【</a:t>
            </a:r>
            <a:r>
              <a:rPr lang="ja-JP" sz="1200" dirty="0">
                <a:latin typeface="BIZ UDPゴシック" panose="020B0400000000000000" pitchFamily="50" charset="-128"/>
                <a:ea typeface="BIZ UDPゴシック" panose="020B0400000000000000" pitchFamily="50" charset="-128"/>
              </a:rPr>
              <a:t>セリフ】</a:t>
            </a:r>
            <a:endParaRPr sz="1200"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SzPts val="1400"/>
              <a:buNone/>
            </a:pPr>
            <a:r>
              <a:rPr lang="ja-JP" sz="1200" b="0" u="none" dirty="0">
                <a:latin typeface="BIZ UDPゴシック" panose="020B0400000000000000" pitchFamily="50" charset="-128"/>
                <a:ea typeface="BIZ UDPゴシック" panose="020B0400000000000000" pitchFamily="50" charset="-128"/>
              </a:rPr>
              <a:t>・「まず、アンチ・ドーピングについてどれだけ説明できるのか</a:t>
            </a:r>
            <a:r>
              <a:rPr lang="ja-JP" altLang="en-US" sz="1200" b="0" u="none" dirty="0">
                <a:latin typeface="BIZ UDPゴシック" panose="020B0400000000000000" pitchFamily="50" charset="-128"/>
                <a:ea typeface="BIZ UDPゴシック" panose="020B0400000000000000" pitchFamily="50" charset="-128"/>
              </a:rPr>
              <a:t>を調べた</a:t>
            </a:r>
            <a:r>
              <a:rPr lang="ja-JP" sz="1200" b="0" u="none" dirty="0">
                <a:latin typeface="BIZ UDPゴシック" panose="020B0400000000000000" pitchFamily="50" charset="-128"/>
                <a:ea typeface="BIZ UDPゴシック" panose="020B0400000000000000" pitchFamily="50" charset="-128"/>
              </a:rPr>
              <a:t>、大学生アスリートやサポートスタッフ1000名を対象</a:t>
            </a:r>
            <a:r>
              <a:rPr lang="ja-JP" altLang="en-US" sz="1200" b="0" u="none" dirty="0">
                <a:latin typeface="BIZ UDPゴシック" panose="020B0400000000000000" pitchFamily="50" charset="-128"/>
                <a:ea typeface="BIZ UDPゴシック" panose="020B0400000000000000" pitchFamily="50" charset="-128"/>
              </a:rPr>
              <a:t>とした</a:t>
            </a:r>
            <a:r>
              <a:rPr lang="ja-JP" sz="1200" b="0" u="none" dirty="0">
                <a:latin typeface="BIZ UDPゴシック" panose="020B0400000000000000" pitchFamily="50" charset="-128"/>
                <a:ea typeface="BIZ UDPゴシック" panose="020B0400000000000000" pitchFamily="50" charset="-128"/>
              </a:rPr>
              <a:t>UNIVASの調査結果を見てみましょう。</a:t>
            </a:r>
            <a:endParaRPr lang="en-US" altLang="ja-JP" sz="1200" b="0" u="none"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SzPts val="1400"/>
              <a:buNone/>
            </a:pPr>
            <a:r>
              <a:rPr lang="ja-JP" altLang="en-US" sz="1200" b="0" u="none" dirty="0">
                <a:latin typeface="BIZ UDPゴシック" panose="020B0400000000000000" pitchFamily="50" charset="-128"/>
                <a:ea typeface="BIZ UDPゴシック" panose="020B0400000000000000" pitchFamily="50" charset="-128"/>
              </a:rPr>
              <a:t>　</a:t>
            </a:r>
            <a:r>
              <a:rPr lang="ja-JP" sz="1200" b="0" u="none" dirty="0">
                <a:latin typeface="BIZ UDPゴシック" panose="020B0400000000000000" pitchFamily="50" charset="-128"/>
                <a:ea typeface="BIZ UDPゴシック" panose="020B0400000000000000" pitchFamily="50" charset="-128"/>
              </a:rPr>
              <a:t>この結果は、</a:t>
            </a:r>
            <a:r>
              <a:rPr lang="en-US" altLang="ja-JP" sz="1200" b="0" u="none" dirty="0">
                <a:latin typeface="BIZ UDPゴシック" panose="020B0400000000000000" pitchFamily="50" charset="-128"/>
                <a:ea typeface="BIZ UDPゴシック" panose="020B0400000000000000" pitchFamily="50" charset="-128"/>
              </a:rPr>
              <a:t>UNIVAS</a:t>
            </a:r>
            <a:r>
              <a:rPr lang="ja-JP" altLang="en-US" sz="1200" b="0" u="none" dirty="0">
                <a:latin typeface="BIZ UDPゴシック" panose="020B0400000000000000" pitchFamily="50" charset="-128"/>
                <a:ea typeface="BIZ UDPゴシック" panose="020B0400000000000000" pitchFamily="50" charset="-128"/>
              </a:rPr>
              <a:t>アンチ・ドーピング</a:t>
            </a:r>
            <a:r>
              <a:rPr lang="ja-JP" sz="1200" b="0" u="none" dirty="0">
                <a:latin typeface="BIZ UDPゴシック" panose="020B0400000000000000" pitchFamily="50" charset="-128"/>
                <a:ea typeface="BIZ UDPゴシック" panose="020B0400000000000000" pitchFamily="50" charset="-128"/>
              </a:rPr>
              <a:t>教材テキストの7ページにも掲載されています。」</a:t>
            </a:r>
            <a:endParaRPr sz="1200" b="0" u="none"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SzPts val="1400"/>
              <a:buNone/>
            </a:pPr>
            <a:r>
              <a:rPr lang="ja-JP" sz="1200" b="0" u="none" dirty="0">
                <a:latin typeface="BIZ UDPゴシック" panose="020B0400000000000000" pitchFamily="50" charset="-128"/>
                <a:ea typeface="BIZ UDPゴシック" panose="020B0400000000000000" pitchFamily="50" charset="-128"/>
              </a:rPr>
              <a:t>・「＜クリック＞このグラフ</a:t>
            </a:r>
            <a:r>
              <a:rPr lang="ja-JP" altLang="en-US" sz="1200" b="0" u="none" dirty="0">
                <a:latin typeface="BIZ UDPゴシック" panose="020B0400000000000000" pitchFamily="50" charset="-128"/>
                <a:ea typeface="BIZ UDPゴシック" panose="020B0400000000000000" pitchFamily="50" charset="-128"/>
              </a:rPr>
              <a:t>を見ると</a:t>
            </a:r>
            <a:r>
              <a:rPr lang="ja-JP" sz="1200" b="0" u="none" dirty="0">
                <a:latin typeface="BIZ UDPゴシック" panose="020B0400000000000000" pitchFamily="50" charset="-128"/>
                <a:ea typeface="BIZ UDPゴシック" panose="020B0400000000000000" pitchFamily="50" charset="-128"/>
              </a:rPr>
              <a:t>、アンチ・ドーピング教育</a:t>
            </a:r>
            <a:r>
              <a:rPr lang="ja-JP" altLang="en-US" sz="1200" b="0" u="none" dirty="0">
                <a:latin typeface="BIZ UDPゴシック" panose="020B0400000000000000" pitchFamily="50" charset="-128"/>
                <a:ea typeface="BIZ UDPゴシック" panose="020B0400000000000000" pitchFamily="50" charset="-128"/>
              </a:rPr>
              <a:t>を受けた</a:t>
            </a:r>
            <a:r>
              <a:rPr lang="ja-JP" sz="1200" b="0" u="none" dirty="0">
                <a:latin typeface="BIZ UDPゴシック" panose="020B0400000000000000" pitchFamily="50" charset="-128"/>
                <a:ea typeface="BIZ UDPゴシック" panose="020B0400000000000000" pitchFamily="50" charset="-128"/>
              </a:rPr>
              <a:t>大学生の</a:t>
            </a:r>
            <a:r>
              <a:rPr lang="en-US" altLang="ja-JP" sz="1200" b="0" u="none" dirty="0">
                <a:latin typeface="BIZ UDPゴシック" panose="020B0400000000000000" pitchFamily="50" charset="-128"/>
                <a:ea typeface="BIZ UDPゴシック" panose="020B0400000000000000" pitchFamily="50" charset="-128"/>
              </a:rPr>
              <a:t>61.8</a:t>
            </a:r>
            <a:r>
              <a:rPr lang="ja-JP" altLang="en-US" sz="1200" b="0" u="none" dirty="0">
                <a:latin typeface="BIZ UDPゴシック" panose="020B0400000000000000" pitchFamily="50" charset="-128"/>
                <a:ea typeface="BIZ UDPゴシック" panose="020B0400000000000000" pitchFamily="50" charset="-128"/>
              </a:rPr>
              <a:t>％</a:t>
            </a:r>
            <a:r>
              <a:rPr lang="ja-JP" sz="1200" b="0" u="none" dirty="0">
                <a:latin typeface="BIZ UDPゴシック" panose="020B0400000000000000" pitchFamily="50" charset="-128"/>
                <a:ea typeface="BIZ UDPゴシック" panose="020B0400000000000000" pitchFamily="50" charset="-128"/>
              </a:rPr>
              <a:t>が、＜クリック＞『説明できる』と回答していることがわかります。」</a:t>
            </a:r>
            <a:endParaRPr sz="1200" b="0" u="none"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SzPts val="1400"/>
              <a:buNone/>
            </a:pPr>
            <a:r>
              <a:rPr lang="ja-JP" sz="1200" b="0" u="none" dirty="0">
                <a:latin typeface="BIZ UDPゴシック" panose="020B0400000000000000" pitchFamily="50" charset="-128"/>
                <a:ea typeface="BIZ UDPゴシック" panose="020B0400000000000000" pitchFamily="50" charset="-128"/>
              </a:rPr>
              <a:t>・「＜クリック＞一方、教育</a:t>
            </a:r>
            <a:r>
              <a:rPr lang="ja-JP" altLang="en-US" sz="1200" b="0" u="none" dirty="0">
                <a:latin typeface="BIZ UDPゴシック" panose="020B0400000000000000" pitchFamily="50" charset="-128"/>
                <a:ea typeface="BIZ UDPゴシック" panose="020B0400000000000000" pitchFamily="50" charset="-128"/>
              </a:rPr>
              <a:t>を受けていない</a:t>
            </a:r>
            <a:r>
              <a:rPr lang="ja-JP" sz="1200" b="0" u="none" dirty="0">
                <a:latin typeface="BIZ UDPゴシック" panose="020B0400000000000000" pitchFamily="50" charset="-128"/>
                <a:ea typeface="BIZ UDPゴシック" panose="020B0400000000000000" pitchFamily="50" charset="-128"/>
              </a:rPr>
              <a:t>大学生</a:t>
            </a:r>
            <a:r>
              <a:rPr lang="ja-JP" altLang="en-US" sz="1200" b="0" u="none" dirty="0">
                <a:latin typeface="BIZ UDPゴシック" panose="020B0400000000000000" pitchFamily="50" charset="-128"/>
                <a:ea typeface="BIZ UDPゴシック" panose="020B0400000000000000" pitchFamily="50" charset="-128"/>
              </a:rPr>
              <a:t>の</a:t>
            </a:r>
            <a:r>
              <a:rPr lang="en-US" altLang="ja-JP" sz="1200" b="0" u="none" dirty="0">
                <a:latin typeface="BIZ UDPゴシック" panose="020B0400000000000000" pitchFamily="50" charset="-128"/>
                <a:ea typeface="BIZ UDPゴシック" panose="020B0400000000000000" pitchFamily="50" charset="-128"/>
              </a:rPr>
              <a:t>73.4</a:t>
            </a:r>
            <a:r>
              <a:rPr lang="ja-JP" altLang="en-US" sz="1200" b="0" u="none" dirty="0">
                <a:latin typeface="BIZ UDPゴシック" panose="020B0400000000000000" pitchFamily="50" charset="-128"/>
                <a:ea typeface="BIZ UDPゴシック" panose="020B0400000000000000" pitchFamily="50" charset="-128"/>
              </a:rPr>
              <a:t>％と多く</a:t>
            </a:r>
            <a:r>
              <a:rPr lang="ja-JP" sz="1200" b="0" u="none" dirty="0">
                <a:latin typeface="BIZ UDPゴシック" panose="020B0400000000000000" pitchFamily="50" charset="-128"/>
                <a:ea typeface="BIZ UDPゴシック" panose="020B0400000000000000" pitchFamily="50" charset="-128"/>
              </a:rPr>
              <a:t>は、『説明できない』と回答しています。」</a:t>
            </a:r>
            <a:endParaRPr sz="1200" b="0" u="none"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SzPts val="1400"/>
              <a:buNone/>
            </a:pPr>
            <a:r>
              <a:rPr lang="ja-JP" sz="1200" b="0" u="none" dirty="0">
                <a:latin typeface="BIZ UDPゴシック" panose="020B0400000000000000" pitchFamily="50" charset="-128"/>
                <a:ea typeface="BIZ UDPゴシック" panose="020B0400000000000000" pitchFamily="50" charset="-128"/>
              </a:rPr>
              <a:t>・「このことから、アンチ・ドーピング教育が</a:t>
            </a:r>
            <a:r>
              <a:rPr lang="ja-JP" altLang="en-US" sz="1200" b="0" u="none" dirty="0">
                <a:latin typeface="BIZ UDPゴシック" panose="020B0400000000000000" pitchFamily="50" charset="-128"/>
                <a:ea typeface="BIZ UDPゴシック" panose="020B0400000000000000" pitchFamily="50" charset="-128"/>
              </a:rPr>
              <a:t>、大学生の認識を高め、</a:t>
            </a:r>
            <a:r>
              <a:rPr lang="ja-JP" sz="1200" b="0" u="none" dirty="0">
                <a:latin typeface="BIZ UDPゴシック" panose="020B0400000000000000" pitchFamily="50" charset="-128"/>
                <a:ea typeface="BIZ UDPゴシック" panose="020B0400000000000000" pitchFamily="50" charset="-128"/>
              </a:rPr>
              <a:t>理解を深める</a:t>
            </a:r>
            <a:r>
              <a:rPr lang="ja-JP" altLang="en-US" sz="1200" b="0" u="none" dirty="0">
                <a:latin typeface="BIZ UDPゴシック" panose="020B0400000000000000" pitchFamily="50" charset="-128"/>
                <a:ea typeface="BIZ UDPゴシック" panose="020B0400000000000000" pitchFamily="50" charset="-128"/>
              </a:rPr>
              <a:t>重要な</a:t>
            </a:r>
            <a:r>
              <a:rPr lang="ja-JP" sz="1200" b="0" u="none" dirty="0">
                <a:latin typeface="BIZ UDPゴシック" panose="020B0400000000000000" pitchFamily="50" charset="-128"/>
                <a:ea typeface="BIZ UDPゴシック" panose="020B0400000000000000" pitchFamily="50" charset="-128"/>
              </a:rPr>
              <a:t>役割を果たしている</a:t>
            </a:r>
            <a:r>
              <a:rPr lang="ja-JP" altLang="en-US" sz="1200" b="0" u="none" dirty="0">
                <a:latin typeface="BIZ UDPゴシック" panose="020B0400000000000000" pitchFamily="50" charset="-128"/>
                <a:ea typeface="BIZ UDPゴシック" panose="020B0400000000000000" pitchFamily="50" charset="-128"/>
              </a:rPr>
              <a:t>こと</a:t>
            </a:r>
            <a:r>
              <a:rPr lang="ja-JP" sz="1200" b="0" u="none" dirty="0">
                <a:latin typeface="BIZ UDPゴシック" panose="020B0400000000000000" pitchFamily="50" charset="-128"/>
                <a:ea typeface="BIZ UDPゴシック" panose="020B0400000000000000" pitchFamily="50" charset="-128"/>
              </a:rPr>
              <a:t>が</a:t>
            </a:r>
            <a:r>
              <a:rPr lang="ja-JP" altLang="en-US" sz="1200" b="0" u="none" dirty="0">
                <a:latin typeface="BIZ UDPゴシック" panose="020B0400000000000000" pitchFamily="50" charset="-128"/>
                <a:ea typeface="BIZ UDPゴシック" panose="020B0400000000000000" pitchFamily="50" charset="-128"/>
              </a:rPr>
              <a:t>明らかで</a:t>
            </a:r>
            <a:r>
              <a:rPr lang="ja-JP" sz="1200" b="0" u="none" dirty="0">
                <a:latin typeface="BIZ UDPゴシック" panose="020B0400000000000000" pitchFamily="50" charset="-128"/>
                <a:ea typeface="BIZ UDPゴシック" panose="020B0400000000000000" pitchFamily="50" charset="-128"/>
              </a:rPr>
              <a:t>す。」</a:t>
            </a:r>
            <a:endParaRPr sz="1200" b="0" u="none"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SzPts val="1400"/>
              <a:buNone/>
            </a:pPr>
            <a:r>
              <a:rPr lang="ja-JP" sz="1200" b="0" u="none" dirty="0">
                <a:latin typeface="BIZ UDPゴシック" panose="020B0400000000000000" pitchFamily="50" charset="-128"/>
                <a:ea typeface="BIZ UDPゴシック" panose="020B0400000000000000" pitchFamily="50" charset="-128"/>
              </a:rPr>
              <a:t>・「＜クリック＞つまり、ドーピングのないクリーンなスポーツを次世代に継承し、</a:t>
            </a:r>
            <a:r>
              <a:rPr lang="ja-JP" altLang="en-US" sz="1200" b="0" u="none" dirty="0">
                <a:latin typeface="BIZ UDPゴシック" panose="020B0400000000000000" pitchFamily="50" charset="-128"/>
                <a:ea typeface="BIZ UDPゴシック" panose="020B0400000000000000" pitchFamily="50" charset="-128"/>
              </a:rPr>
              <a:t>さらに</a:t>
            </a:r>
            <a:r>
              <a:rPr lang="ja-JP" sz="1200" b="0" u="none" dirty="0">
                <a:latin typeface="BIZ UDPゴシック" panose="020B0400000000000000" pitchFamily="50" charset="-128"/>
                <a:ea typeface="BIZ UDPゴシック" panose="020B0400000000000000" pitchFamily="50" charset="-128"/>
              </a:rPr>
              <a:t>発展させるためには、アンチ・ドーピング教育が</a:t>
            </a:r>
            <a:r>
              <a:rPr lang="ja-JP" altLang="en-US" sz="1200" b="0" u="none" dirty="0">
                <a:latin typeface="BIZ UDPゴシック" panose="020B0400000000000000" pitchFamily="50" charset="-128"/>
                <a:ea typeface="BIZ UDPゴシック" panose="020B0400000000000000" pitchFamily="50" charset="-128"/>
              </a:rPr>
              <a:t>欠かせない要素</a:t>
            </a:r>
            <a:r>
              <a:rPr lang="ja-JP" sz="1200" b="0" u="none" dirty="0">
                <a:latin typeface="BIZ UDPゴシック" panose="020B0400000000000000" pitchFamily="50" charset="-128"/>
                <a:ea typeface="BIZ UDPゴシック" panose="020B0400000000000000" pitchFamily="50" charset="-128"/>
              </a:rPr>
              <a:t>と言えるでしょう。」</a:t>
            </a:r>
            <a:endParaRPr lang="en-US" altLang="ja-JP" sz="1200" b="0" u="none" dirty="0">
              <a:latin typeface="BIZ UDPゴシック" panose="020B0400000000000000" pitchFamily="50" charset="-128"/>
              <a:ea typeface="BIZ UDPゴシック" panose="020B0400000000000000" pitchFamily="50" charset="-128"/>
            </a:endParaRPr>
          </a:p>
        </p:txBody>
      </p:sp>
      <p:sp>
        <p:nvSpPr>
          <p:cNvPr id="81" name="Google Shape;8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dirty="0"/>
              <a:t>【セリフ】</a:t>
            </a:r>
            <a:endParaRPr dirty="0"/>
          </a:p>
          <a:p>
            <a:pPr marL="0" lvl="0" indent="0" algn="l" rtl="0">
              <a:lnSpc>
                <a:spcPct val="100000"/>
              </a:lnSpc>
              <a:spcBef>
                <a:spcPts val="0"/>
              </a:spcBef>
              <a:spcAft>
                <a:spcPts val="0"/>
              </a:spcAft>
              <a:buSzPts val="1400"/>
              <a:buNone/>
            </a:pPr>
            <a:r>
              <a:rPr lang="ja-JP" b="0" u="none" dirty="0"/>
              <a:t>・「次に、同じUNIVASの調査結果から、アンチ・ドーピングのルールへの理解や、そのルールを守ることの重要性について見てみましょう。この結果も教材テキストの7ページに掲載されています。」</a:t>
            </a:r>
            <a:endParaRPr b="0" u="none" dirty="0"/>
          </a:p>
          <a:p>
            <a:pPr marL="0" lvl="0" indent="0" algn="l" rtl="0">
              <a:lnSpc>
                <a:spcPct val="100000"/>
              </a:lnSpc>
              <a:spcBef>
                <a:spcPts val="0"/>
              </a:spcBef>
              <a:spcAft>
                <a:spcPts val="0"/>
              </a:spcAft>
              <a:buSzPts val="1400"/>
              <a:buNone/>
            </a:pPr>
            <a:r>
              <a:rPr lang="ja-JP" b="0" u="none" dirty="0"/>
              <a:t>・「＜クリック＞このグラフ</a:t>
            </a:r>
            <a:r>
              <a:rPr lang="ja-JP" altLang="en-US" b="0" u="none" dirty="0"/>
              <a:t>を見ると</a:t>
            </a:r>
            <a:r>
              <a:rPr lang="ja-JP" b="0" u="none" dirty="0"/>
              <a:t>、アンチ・ドーピング教育の経験があるかどうかに関わらず、多くの大学生がルールを守って競技に参加することの重要性を認識</a:t>
            </a:r>
            <a:r>
              <a:rPr lang="ja-JP" b="0" i="1" u="none" dirty="0"/>
              <a:t>し</a:t>
            </a:r>
            <a:r>
              <a:rPr lang="ja-JP" altLang="en-US" b="0" i="1" u="none" dirty="0"/>
              <a:t>、理解し</a:t>
            </a:r>
            <a:r>
              <a:rPr lang="ja-JP" b="0" u="none" dirty="0"/>
              <a:t>ていることがわかります。」</a:t>
            </a:r>
            <a:br>
              <a:rPr lang="en-US" altLang="ja-JP" b="0" u="none" dirty="0"/>
            </a:br>
            <a:r>
              <a:rPr lang="ja-JP" altLang="en-US" b="0" u="none" dirty="0"/>
              <a:t>・「皆さんはどう感じますか？」</a:t>
            </a:r>
            <a:r>
              <a:rPr lang="ja-JP" altLang="en-US" b="1" u="none"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b="1" u="none" dirty="0"/>
              <a:t>▶</a:t>
            </a:r>
            <a:r>
              <a:rPr lang="en-US" altLang="ja-JP" b="1" u="none" dirty="0"/>
              <a:t>3</a:t>
            </a:r>
            <a:r>
              <a:rPr lang="ja-JP" altLang="en-US" b="1" u="none" dirty="0"/>
              <a:t>秒ほど待つ</a:t>
            </a:r>
            <a:br>
              <a:rPr lang="en-US" altLang="ja-JP" b="0" u="none" dirty="0"/>
            </a:br>
            <a:endParaRPr lang="en-US" altLang="ja-JP" b="0" u="none"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b="0" u="none" dirty="0"/>
              <a:t>・「この結果から、アンチ・ドーピングの重要性が多くの大学生に理解されていることが確認できます。」</a:t>
            </a:r>
            <a:br>
              <a:rPr lang="en-US" altLang="ja-JP" b="0" u="none" dirty="0"/>
            </a:br>
            <a:r>
              <a:rPr lang="ja-JP" altLang="ja-JP" b="0" u="none" dirty="0"/>
              <a:t>・「＜クリック＞つまり、大学生にとって、クリーンでフェアな大会に参加することは、スポーツを行ううえでの基本的な前提として捉えられている</a:t>
            </a:r>
            <a:r>
              <a:rPr lang="ja-JP" altLang="en-US" b="0" u="none" dirty="0"/>
              <a:t>ことがわかります</a:t>
            </a:r>
            <a:r>
              <a:rPr lang="ja-JP" altLang="ja-JP" b="0" u="none" dirty="0"/>
              <a:t>。」</a:t>
            </a:r>
            <a:endParaRPr lang="en-US" altLang="ja-JP" b="0" u="none" dirty="0"/>
          </a:p>
        </p:txBody>
      </p:sp>
      <p:sp>
        <p:nvSpPr>
          <p:cNvPr id="98" name="Google Shape;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dirty="0"/>
              <a:t>【セリフ】</a:t>
            </a:r>
            <a:endParaRPr dirty="0"/>
          </a:p>
          <a:p>
            <a:pPr marL="0" marR="0" lvl="0" indent="0" algn="l" rtl="0">
              <a:lnSpc>
                <a:spcPct val="100000"/>
              </a:lnSpc>
              <a:spcBef>
                <a:spcPts val="0"/>
              </a:spcBef>
              <a:spcAft>
                <a:spcPts val="0"/>
              </a:spcAft>
              <a:buClr>
                <a:schemeClr val="dk1"/>
              </a:buClr>
              <a:buSzPts val="1200"/>
              <a:buFont typeface="Arial"/>
              <a:buNone/>
            </a:pPr>
            <a:r>
              <a:rPr lang="ja-JP" b="0" u="none" dirty="0"/>
              <a:t>・</a:t>
            </a:r>
            <a:r>
              <a:rPr lang="ja-JP" altLang="en-US" b="0" u="none" dirty="0"/>
              <a:t>「</a:t>
            </a:r>
            <a:r>
              <a:rPr lang="ja-JP" b="0" u="none" dirty="0"/>
              <a:t>次</a:t>
            </a:r>
            <a:r>
              <a:rPr lang="ja-JP" altLang="en-US" b="0" u="none" dirty="0"/>
              <a:t>に</a:t>
            </a:r>
            <a:r>
              <a:rPr lang="ja-JP" b="0" u="none" dirty="0"/>
              <a:t>競技スポーツにお</a:t>
            </a:r>
            <a:r>
              <a:rPr lang="ja-JP" altLang="en-US" b="0" u="none" dirty="0"/>
              <a:t>ける</a:t>
            </a:r>
            <a:r>
              <a:rPr lang="ja-JP" b="0" u="none" dirty="0"/>
              <a:t>“競争”や“他者との比較”</a:t>
            </a:r>
            <a:r>
              <a:rPr lang="ja-JP" altLang="en-US" b="0" u="none" dirty="0"/>
              <a:t>という視点</a:t>
            </a:r>
            <a:r>
              <a:rPr lang="ja-JP" b="0" u="none" dirty="0"/>
              <a:t>から、クリーンスポーツについて考えていきましょう。」</a:t>
            </a:r>
            <a:endParaRPr b="0" u="none" dirty="0"/>
          </a:p>
          <a:p>
            <a:pPr marL="0" marR="0" lvl="0" indent="0" algn="l" rtl="0">
              <a:lnSpc>
                <a:spcPct val="100000"/>
              </a:lnSpc>
              <a:spcBef>
                <a:spcPts val="0"/>
              </a:spcBef>
              <a:spcAft>
                <a:spcPts val="0"/>
              </a:spcAft>
              <a:buClr>
                <a:schemeClr val="dk1"/>
              </a:buClr>
              <a:buSzPts val="1200"/>
              <a:buFont typeface="Arial"/>
              <a:buNone/>
            </a:pPr>
            <a:r>
              <a:rPr lang="ja-JP" b="0" u="none" dirty="0"/>
              <a:t>・「</a:t>
            </a:r>
            <a:r>
              <a:rPr lang="ja-JP" altLang="en-US" b="0" u="none" dirty="0"/>
              <a:t>今回</a:t>
            </a:r>
            <a:r>
              <a:rPr lang="ja-JP" b="0" u="none" dirty="0"/>
              <a:t>は、クリーンスポーツシナリオ『ライバルとの差』をテーマにして、皆さん自身の体験に重ねて考えて</a:t>
            </a:r>
            <a:r>
              <a:rPr lang="ja-JP" altLang="en-US" b="0" u="none" dirty="0"/>
              <a:t>いただきます</a:t>
            </a:r>
            <a:r>
              <a:rPr lang="ja-JP" b="0" u="none" dirty="0"/>
              <a:t>。」</a:t>
            </a:r>
            <a:endParaRPr b="0" u="none" dirty="0"/>
          </a:p>
          <a:p>
            <a:pPr marL="0" marR="0" lvl="0" indent="0" algn="l" rtl="0">
              <a:lnSpc>
                <a:spcPct val="100000"/>
              </a:lnSpc>
              <a:spcBef>
                <a:spcPts val="0"/>
              </a:spcBef>
              <a:spcAft>
                <a:spcPts val="0"/>
              </a:spcAft>
              <a:buClr>
                <a:schemeClr val="dk1"/>
              </a:buClr>
              <a:buSzPts val="1200"/>
              <a:buFont typeface="Arial"/>
              <a:buNone/>
            </a:pPr>
            <a:r>
              <a:rPr lang="ja-JP" b="0" u="none" dirty="0"/>
              <a:t>・「まず、競技スポーツでよくある場面を</a:t>
            </a:r>
            <a:r>
              <a:rPr lang="ja-JP" altLang="en-US" b="0" u="none" dirty="0"/>
              <a:t>想像</a:t>
            </a:r>
            <a:r>
              <a:rPr lang="ja-JP" b="0" u="none" dirty="0"/>
              <a:t>してみてください。</a:t>
            </a:r>
            <a:r>
              <a:rPr lang="ja-JP" altLang="en-US" b="0" u="none" dirty="0"/>
              <a:t>もし、</a:t>
            </a:r>
            <a:r>
              <a:rPr lang="ja-JP" b="0" u="none" dirty="0"/>
              <a:t>ライバルが最近成績を大幅に伸ばしてき</a:t>
            </a:r>
            <a:r>
              <a:rPr lang="ja-JP" altLang="en-US" b="0" u="none" dirty="0"/>
              <a:t>たとし</a:t>
            </a:r>
            <a:r>
              <a:rPr lang="ja-JP" b="0" u="none" dirty="0"/>
              <a:t>たら</a:t>
            </a:r>
            <a:r>
              <a:rPr lang="ja-JP" altLang="en-US" b="0" u="none" dirty="0"/>
              <a:t>、</a:t>
            </a:r>
            <a:r>
              <a:rPr lang="ja-JP" b="0" u="none" dirty="0"/>
              <a:t>そのとき、どのような気持ちになるでしょうか？」</a:t>
            </a:r>
            <a:endParaRPr b="0" u="none" dirty="0"/>
          </a:p>
          <a:p>
            <a:pPr marL="0" marR="0" lvl="0" indent="0" algn="l" rtl="0">
              <a:lnSpc>
                <a:spcPct val="100000"/>
              </a:lnSpc>
              <a:spcBef>
                <a:spcPts val="0"/>
              </a:spcBef>
              <a:spcAft>
                <a:spcPts val="0"/>
              </a:spcAft>
              <a:buClr>
                <a:schemeClr val="dk1"/>
              </a:buClr>
              <a:buSzPts val="1200"/>
              <a:buFont typeface="Arial"/>
              <a:buNone/>
            </a:pPr>
            <a:r>
              <a:rPr lang="ja-JP" b="0" u="none" dirty="0"/>
              <a:t>・「ここで少し</a:t>
            </a:r>
            <a:r>
              <a:rPr lang="ja-JP" altLang="en-US" b="0" u="none" dirty="0"/>
              <a:t>立ち止まり、</a:t>
            </a:r>
            <a:r>
              <a:rPr lang="ja-JP" b="0" u="none" dirty="0"/>
              <a:t>考えてみましょう。」</a:t>
            </a:r>
            <a:endParaRPr b="0" u="none" dirty="0"/>
          </a:p>
          <a:p>
            <a:pPr marL="0" lvl="0" indent="0" algn="l" rtl="0">
              <a:lnSpc>
                <a:spcPct val="100000"/>
              </a:lnSpc>
              <a:spcBef>
                <a:spcPts val="0"/>
              </a:spcBef>
              <a:spcAft>
                <a:spcPts val="0"/>
              </a:spcAft>
              <a:buClr>
                <a:schemeClr val="dk1"/>
              </a:buClr>
              <a:buSzPts val="1200"/>
              <a:buFont typeface="Arial"/>
              <a:buNone/>
            </a:pPr>
            <a:r>
              <a:rPr lang="ja-JP" b="1" dirty="0"/>
              <a:t>▶</a:t>
            </a:r>
            <a:r>
              <a:rPr lang="en-US" altLang="ja-JP" b="1" dirty="0"/>
              <a:t>5</a:t>
            </a:r>
            <a:r>
              <a:rPr lang="ja-JP" altLang="en-US" b="1" dirty="0"/>
              <a:t>秒ほど待つ</a:t>
            </a:r>
            <a:endParaRPr lang="en-US" altLang="ja-JP" b="1" dirty="0"/>
          </a:p>
          <a:p>
            <a:pPr marL="0" lvl="0" indent="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r>
              <a:rPr lang="ja-JP" b="0" u="none" dirty="0"/>
              <a:t>・「例えば、『悔しい』『嫉妬する』『焦りを感じる』といった、少し</a:t>
            </a:r>
            <a:r>
              <a:rPr lang="ja-JP" altLang="en-US" b="0" u="none" dirty="0"/>
              <a:t>ネガティブな</a:t>
            </a:r>
            <a:r>
              <a:rPr lang="ja-JP" b="0" u="none" dirty="0"/>
              <a:t>感情が湧くかもしれません。」</a:t>
            </a:r>
            <a:endParaRPr b="0" u="none" dirty="0"/>
          </a:p>
          <a:p>
            <a:pPr marL="0" marR="0" lvl="0" indent="0" algn="l" rtl="0">
              <a:lnSpc>
                <a:spcPct val="100000"/>
              </a:lnSpc>
              <a:spcBef>
                <a:spcPts val="0"/>
              </a:spcBef>
              <a:spcAft>
                <a:spcPts val="0"/>
              </a:spcAft>
              <a:buClr>
                <a:schemeClr val="dk1"/>
              </a:buClr>
              <a:buSzPts val="1200"/>
              <a:buFont typeface="Arial"/>
              <a:buNone/>
            </a:pPr>
            <a:r>
              <a:rPr lang="ja-JP" b="0" u="none" dirty="0"/>
              <a:t>・「一方で、『自分も頑張ろう』『負けていられない』『やる気が出る』といった前向きな気持ちになる</a:t>
            </a:r>
            <a:r>
              <a:rPr lang="ja-JP" altLang="en-US" b="0" u="none" dirty="0"/>
              <a:t>こともあるでしょう</a:t>
            </a:r>
            <a:r>
              <a:rPr lang="ja-JP" b="0" u="none" dirty="0"/>
              <a:t>。」</a:t>
            </a:r>
            <a:endParaRPr b="0" u="none" dirty="0"/>
          </a:p>
          <a:p>
            <a:pPr marL="0" marR="0" lvl="0" indent="0" algn="l" rtl="0">
              <a:lnSpc>
                <a:spcPct val="100000"/>
              </a:lnSpc>
              <a:spcBef>
                <a:spcPts val="0"/>
              </a:spcBef>
              <a:spcAft>
                <a:spcPts val="0"/>
              </a:spcAft>
              <a:buClr>
                <a:schemeClr val="dk1"/>
              </a:buClr>
              <a:buSzPts val="1200"/>
              <a:buFont typeface="Arial"/>
              <a:buNone/>
            </a:pPr>
            <a:r>
              <a:rPr lang="ja-JP" b="0" u="none" dirty="0"/>
              <a:t>・「</a:t>
            </a:r>
            <a:r>
              <a:rPr lang="ja-JP" altLang="en-US" b="0" u="none" dirty="0"/>
              <a:t>それ</a:t>
            </a:r>
            <a:r>
              <a:rPr lang="ja-JP" b="0" u="none" dirty="0"/>
              <a:t>では、ライバルへの対抗心やプレッシャーを感じる場面で</a:t>
            </a:r>
            <a:r>
              <a:rPr lang="ja-JP" altLang="en-US" b="0" u="none" dirty="0"/>
              <a:t>、</a:t>
            </a:r>
            <a:r>
              <a:rPr lang="ja-JP" b="0" u="none" dirty="0"/>
              <a:t>どのような考え方や行動を取るべき</a:t>
            </a:r>
            <a:r>
              <a:rPr lang="ja-JP" altLang="en-US" b="0" u="none" dirty="0"/>
              <a:t>なの</a:t>
            </a:r>
            <a:r>
              <a:rPr lang="ja-JP" b="0" u="none" dirty="0"/>
              <a:t>か、一緒に考えていきましょう。」</a:t>
            </a:r>
            <a:endParaRPr lang="en-US" altLang="ja-JP" b="0" u="none" dirty="0"/>
          </a:p>
        </p:txBody>
      </p:sp>
      <p:sp>
        <p:nvSpPr>
          <p:cNvPr id="114" name="Google Shape;11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b="0" u="none" dirty="0"/>
              <a:t>【セリフ】</a:t>
            </a:r>
            <a:endParaRPr b="0" u="none" dirty="0"/>
          </a:p>
          <a:p>
            <a:pPr marL="0" lvl="0" indent="0" algn="l" rtl="0">
              <a:lnSpc>
                <a:spcPct val="100000"/>
              </a:lnSpc>
              <a:spcBef>
                <a:spcPts val="0"/>
              </a:spcBef>
              <a:spcAft>
                <a:spcPts val="0"/>
              </a:spcAft>
              <a:buSzPts val="1400"/>
              <a:buNone/>
            </a:pPr>
            <a:r>
              <a:rPr lang="ja-JP" b="0" u="none" dirty="0"/>
              <a:t>・「</a:t>
            </a:r>
            <a:r>
              <a:rPr lang="ja-JP" altLang="en-US" b="0" u="none" dirty="0"/>
              <a:t>ここで、</a:t>
            </a:r>
            <a:r>
              <a:rPr lang="ja-JP" b="0" u="none" dirty="0"/>
              <a:t>クリーンスポーツシナリオ『ライバルとの差』の映像を</a:t>
            </a:r>
            <a:r>
              <a:rPr lang="ja-JP" altLang="en-US" b="0" u="none" dirty="0"/>
              <a:t>ご覧いただきます。</a:t>
            </a:r>
            <a:r>
              <a:rPr lang="ja-JP" b="0" u="none" dirty="0"/>
              <a:t>」</a:t>
            </a:r>
            <a:endParaRPr b="0" u="none" dirty="0"/>
          </a:p>
          <a:p>
            <a:pPr marL="0" lvl="0" indent="0" algn="l" rtl="0">
              <a:lnSpc>
                <a:spcPct val="100000"/>
              </a:lnSpc>
              <a:spcBef>
                <a:spcPts val="0"/>
              </a:spcBef>
              <a:spcAft>
                <a:spcPts val="0"/>
              </a:spcAft>
              <a:buSzPts val="1400"/>
              <a:buNone/>
            </a:pPr>
            <a:r>
              <a:rPr lang="ja-JP" b="0" u="none" dirty="0"/>
              <a:t>・「この映像</a:t>
            </a:r>
            <a:r>
              <a:rPr lang="ja-JP" altLang="en-US" b="0" u="none" dirty="0"/>
              <a:t>を通して</a:t>
            </a:r>
            <a:r>
              <a:rPr lang="ja-JP" b="0" u="none" dirty="0"/>
              <a:t>、</a:t>
            </a:r>
            <a:r>
              <a:rPr lang="ja-JP" altLang="en-US" b="0" u="none" dirty="0"/>
              <a:t>どのような</a:t>
            </a:r>
            <a:r>
              <a:rPr lang="ja-JP" b="0" u="none" dirty="0"/>
              <a:t>気持ち</a:t>
            </a:r>
            <a:r>
              <a:rPr lang="ja-JP" altLang="en-US" b="0" u="none" dirty="0"/>
              <a:t>が沸き上がり</a:t>
            </a:r>
            <a:r>
              <a:rPr lang="ja-JP" b="0" u="none" dirty="0"/>
              <a:t>、どのような選択肢</a:t>
            </a:r>
            <a:r>
              <a:rPr lang="ja-JP" altLang="en-US" b="0" u="none" dirty="0"/>
              <a:t>が頭に浮かぶのかを考えてみてください。</a:t>
            </a:r>
            <a:r>
              <a:rPr lang="ja-JP" b="0" u="none" dirty="0"/>
              <a:t>」</a:t>
            </a:r>
            <a:endParaRPr lang="ja-JP" altLang="en-US" b="0" u="none" dirty="0"/>
          </a:p>
        </p:txBody>
      </p:sp>
      <p:sp>
        <p:nvSpPr>
          <p:cNvPr id="128" name="Google Shape;12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dirty="0"/>
              <a:t>【セリフ】</a:t>
            </a:r>
            <a:endParaRPr b="1" u="sng" dirty="0"/>
          </a:p>
          <a:p>
            <a:pPr marL="0" lvl="0" indent="0" algn="l" rtl="0">
              <a:lnSpc>
                <a:spcPct val="100000"/>
              </a:lnSpc>
              <a:spcBef>
                <a:spcPts val="0"/>
              </a:spcBef>
              <a:spcAft>
                <a:spcPts val="0"/>
              </a:spcAft>
              <a:buSzPts val="1400"/>
              <a:buNone/>
            </a:pPr>
            <a:r>
              <a:rPr lang="ja-JP" b="0" u="none" dirty="0"/>
              <a:t>・「ライバルが</a:t>
            </a:r>
            <a:r>
              <a:rPr lang="ja-JP" altLang="en-US" b="0" u="none" dirty="0"/>
              <a:t>最近、</a:t>
            </a:r>
            <a:r>
              <a:rPr lang="ja-JP" b="0" u="none" dirty="0"/>
              <a:t>成績を伸ばした状況で、あなたならどのような行動を取るかを考えてみましょう。</a:t>
            </a:r>
            <a:endParaRPr lang="en-US" altLang="ja-JP" b="0" u="none" dirty="0"/>
          </a:p>
          <a:p>
            <a:pPr marL="0" lvl="0" indent="0" algn="l" rtl="0">
              <a:lnSpc>
                <a:spcPct val="100000"/>
              </a:lnSpc>
              <a:spcBef>
                <a:spcPts val="0"/>
              </a:spcBef>
              <a:spcAft>
                <a:spcPts val="0"/>
              </a:spcAft>
              <a:buSzPts val="1400"/>
              <a:buNone/>
            </a:pPr>
            <a:r>
              <a:rPr lang="ja-JP" altLang="en-US" b="0" u="none" dirty="0"/>
              <a:t>　</a:t>
            </a:r>
            <a:r>
              <a:rPr lang="ja-JP" b="0" u="none" dirty="0"/>
              <a:t>先ほど映像を見る前に</a:t>
            </a:r>
            <a:r>
              <a:rPr lang="ja-JP" altLang="en-US" b="0" u="none" dirty="0"/>
              <a:t>感じた</a:t>
            </a:r>
            <a:r>
              <a:rPr lang="ja-JP" b="0" u="none" dirty="0"/>
              <a:t>感情</a:t>
            </a:r>
            <a:r>
              <a:rPr lang="ja-JP" altLang="en-US" b="0" u="none" dirty="0"/>
              <a:t>に加えて</a:t>
            </a:r>
            <a:r>
              <a:rPr lang="ja-JP" b="0" u="none" dirty="0"/>
              <a:t>、新たに</a:t>
            </a:r>
            <a:r>
              <a:rPr lang="ja-JP" altLang="en-US" b="0" u="none" dirty="0"/>
              <a:t>湧いてきた</a:t>
            </a:r>
            <a:r>
              <a:rPr lang="ja-JP" b="0" u="none" dirty="0"/>
              <a:t>感情があれば</a:t>
            </a:r>
            <a:r>
              <a:rPr lang="ja-JP" altLang="en-US" b="0" u="none" dirty="0"/>
              <a:t>、それらがどのような種類の感情なのかも整理してみてください</a:t>
            </a:r>
            <a:r>
              <a:rPr lang="ja-JP" b="0" u="none" dirty="0"/>
              <a:t>。</a:t>
            </a:r>
            <a:endParaRPr lang="en-US" altLang="ja-JP" b="0" u="none" dirty="0"/>
          </a:p>
          <a:p>
            <a:pPr marL="0" lvl="0" indent="0" algn="l" rtl="0">
              <a:lnSpc>
                <a:spcPct val="100000"/>
              </a:lnSpc>
              <a:spcBef>
                <a:spcPts val="0"/>
              </a:spcBef>
              <a:spcAft>
                <a:spcPts val="0"/>
              </a:spcAft>
              <a:buSzPts val="1400"/>
              <a:buNone/>
            </a:pPr>
            <a:r>
              <a:rPr lang="ja-JP" altLang="en-US" b="0" u="none" dirty="0"/>
              <a:t>　また、</a:t>
            </a:r>
            <a:r>
              <a:rPr lang="ja-JP" b="0" u="none" dirty="0"/>
              <a:t>ライバルへの対抗心やプレッシャーを感じたときに、何を重視</a:t>
            </a:r>
            <a:r>
              <a:rPr lang="ja-JP" altLang="en-US" b="0" u="none" dirty="0"/>
              <a:t>し、どう行動するかを想像してみましょう。</a:t>
            </a:r>
            <a:r>
              <a:rPr lang="ja-JP" b="0" u="none" dirty="0"/>
              <a:t>」</a:t>
            </a:r>
            <a:endParaRPr lang="en-US" altLang="ja-JP" b="0" u="none" dirty="0"/>
          </a:p>
          <a:p>
            <a:pPr marL="0" lvl="0" indent="0" algn="l" rtl="0">
              <a:lnSpc>
                <a:spcPct val="100000"/>
              </a:lnSpc>
              <a:spcBef>
                <a:spcPts val="0"/>
              </a:spcBef>
              <a:spcAft>
                <a:spcPts val="0"/>
              </a:spcAft>
              <a:buSzPts val="1400"/>
              <a:buNone/>
            </a:pPr>
            <a:r>
              <a:rPr lang="ja-JP" b="0" u="none" dirty="0"/>
              <a:t>・「エピソードの中で、試合後、主人公のアスリートは</a:t>
            </a:r>
            <a:r>
              <a:rPr lang="ja-JP" altLang="en-US" b="0" u="none" dirty="0"/>
              <a:t>、</a:t>
            </a:r>
            <a:r>
              <a:rPr lang="ja-JP" b="0" u="none" dirty="0"/>
              <a:t>ライバルが成績を伸ばした理由を</a:t>
            </a:r>
            <a:r>
              <a:rPr lang="ja-JP" altLang="en-US" b="0" u="none" dirty="0"/>
              <a:t>知りたいと思い</a:t>
            </a:r>
            <a:r>
              <a:rPr lang="ja-JP" b="0" u="none" dirty="0"/>
              <a:t>、思い切って直接質問します。」</a:t>
            </a:r>
            <a:endParaRPr b="0" u="none" dirty="0"/>
          </a:p>
          <a:p>
            <a:pPr marL="0" lvl="0" indent="0" algn="l" rtl="0">
              <a:lnSpc>
                <a:spcPct val="100000"/>
              </a:lnSpc>
              <a:spcBef>
                <a:spcPts val="0"/>
              </a:spcBef>
              <a:spcAft>
                <a:spcPts val="0"/>
              </a:spcAft>
              <a:buSzPts val="1400"/>
              <a:buNone/>
            </a:pPr>
            <a:r>
              <a:rPr lang="ja-JP" b="0" u="none" dirty="0"/>
              <a:t>・「その結果、ライバルが新しいサプリメントを試していることが</a:t>
            </a:r>
            <a:r>
              <a:rPr lang="ja-JP" altLang="en-US" b="0" u="none" dirty="0"/>
              <a:t>判明します</a:t>
            </a:r>
            <a:r>
              <a:rPr lang="ja-JP" b="0" u="none" dirty="0"/>
              <a:t>。しかし、</a:t>
            </a:r>
            <a:r>
              <a:rPr lang="ja-JP" altLang="en-US" b="0" u="none" dirty="0"/>
              <a:t>後になって</a:t>
            </a:r>
            <a:r>
              <a:rPr lang="ja-JP" b="0" u="none" dirty="0"/>
              <a:t>そのサプリメントには禁止物質が含まれている可能性があるという噂が</a:t>
            </a:r>
            <a:r>
              <a:rPr lang="ja-JP" altLang="en-US" b="0" u="none" dirty="0"/>
              <a:t>明らかになります</a:t>
            </a:r>
            <a:r>
              <a:rPr lang="ja-JP" b="0" u="none" dirty="0"/>
              <a:t>。」</a:t>
            </a:r>
            <a:endParaRPr b="0" u="none" dirty="0"/>
          </a:p>
          <a:p>
            <a:pPr marL="0" lvl="0" indent="0" algn="l" rtl="0">
              <a:lnSpc>
                <a:spcPct val="100000"/>
              </a:lnSpc>
              <a:spcBef>
                <a:spcPts val="0"/>
              </a:spcBef>
              <a:spcAft>
                <a:spcPts val="0"/>
              </a:spcAft>
              <a:buSzPts val="1400"/>
              <a:buNone/>
            </a:pPr>
            <a:r>
              <a:rPr lang="ja-JP" b="0" u="none" dirty="0"/>
              <a:t>・「このような状況で、ライバルが疑わしいサプリメントを使用していることに対して、『ズルい』『許せない』『みんなをだましている』『フェアじゃない』といった疑念や怒り、不安</a:t>
            </a:r>
            <a:r>
              <a:rPr lang="ja-JP" altLang="en-US" b="0" u="none" dirty="0"/>
              <a:t>を感じるかもしれません。</a:t>
            </a:r>
            <a:endParaRPr lang="en-US" altLang="ja-JP" b="0" u="none" dirty="0"/>
          </a:p>
          <a:p>
            <a:pPr marL="0" lvl="0" indent="0" algn="l" rtl="0">
              <a:lnSpc>
                <a:spcPct val="100000"/>
              </a:lnSpc>
              <a:spcBef>
                <a:spcPts val="0"/>
              </a:spcBef>
              <a:spcAft>
                <a:spcPts val="0"/>
              </a:spcAft>
              <a:buSzPts val="1400"/>
              <a:buNone/>
            </a:pPr>
            <a:r>
              <a:rPr lang="ja-JP" altLang="en-US" b="0" u="none" dirty="0"/>
              <a:t>　また、一方で</a:t>
            </a:r>
            <a:r>
              <a:rPr lang="ja-JP" b="0" u="none" dirty="0"/>
              <a:t>『自分も使ってみたい』とい</a:t>
            </a:r>
            <a:r>
              <a:rPr lang="ja-JP" altLang="en-US" b="0" u="none" dirty="0"/>
              <a:t>った</a:t>
            </a:r>
            <a:r>
              <a:rPr lang="ja-JP" b="0" u="none" dirty="0"/>
              <a:t>誘惑が湧く</a:t>
            </a:r>
            <a:r>
              <a:rPr lang="ja-JP" altLang="en-US" b="0" u="none" dirty="0"/>
              <a:t>こともあるでしょう</a:t>
            </a:r>
            <a:r>
              <a:rPr lang="ja-JP" b="0" u="none" dirty="0"/>
              <a:t>。」</a:t>
            </a:r>
            <a:endParaRPr b="0" u="none" dirty="0"/>
          </a:p>
          <a:p>
            <a:pPr marL="0" lvl="0" indent="0" algn="l" rtl="0">
              <a:lnSpc>
                <a:spcPct val="100000"/>
              </a:lnSpc>
              <a:spcBef>
                <a:spcPts val="0"/>
              </a:spcBef>
              <a:spcAft>
                <a:spcPts val="0"/>
              </a:spcAft>
              <a:buSzPts val="1400"/>
              <a:buNone/>
            </a:pPr>
            <a:r>
              <a:rPr lang="ja-JP" b="0" u="none" dirty="0"/>
              <a:t>・「こうした状況では、冷静な判断が難しくなり、倫理的・道徳的な視点を見失う可能性があります。</a:t>
            </a:r>
            <a:r>
              <a:rPr lang="ja-JP" altLang="en-US" b="0" u="none" dirty="0"/>
              <a:t>このようなとき、自分自身の価値観や判断基準をどのように保つかが重要になります。</a:t>
            </a:r>
            <a:r>
              <a:rPr lang="ja-JP" b="0" u="none" dirty="0"/>
              <a:t>」</a:t>
            </a:r>
            <a:endParaRPr b="0" u="none" dirty="0"/>
          </a:p>
        </p:txBody>
      </p:sp>
      <p:sp>
        <p:nvSpPr>
          <p:cNvPr id="136" name="Google Shape;13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b="0" u="none" dirty="0">
                <a:effectLst/>
              </a:rPr>
              <a:t>【セリフ】</a:t>
            </a:r>
            <a:endParaRPr b="0" u="none" dirty="0">
              <a:effectLst/>
            </a:endParaRPr>
          </a:p>
          <a:p>
            <a:pPr marL="0" marR="0" lvl="0" indent="0" algn="l" rtl="0">
              <a:lnSpc>
                <a:spcPct val="100000"/>
              </a:lnSpc>
              <a:spcBef>
                <a:spcPts val="0"/>
              </a:spcBef>
              <a:spcAft>
                <a:spcPts val="0"/>
              </a:spcAft>
              <a:buClr>
                <a:schemeClr val="dk1"/>
              </a:buClr>
              <a:buSzPts val="1200"/>
              <a:buFont typeface="Arial"/>
              <a:buNone/>
            </a:pPr>
            <a:r>
              <a:rPr lang="ja-JP" b="0" u="none" dirty="0">
                <a:effectLst/>
              </a:rPr>
              <a:t>・「それでは、ライバルが禁止物質</a:t>
            </a:r>
            <a:r>
              <a:rPr lang="ja-JP" altLang="en-US" b="0" u="none" dirty="0">
                <a:effectLst/>
              </a:rPr>
              <a:t>を</a:t>
            </a:r>
            <a:r>
              <a:rPr lang="ja-JP" b="0" u="none" dirty="0">
                <a:effectLst/>
              </a:rPr>
              <a:t>含</a:t>
            </a:r>
            <a:r>
              <a:rPr lang="ja-JP" altLang="en-US" b="0" u="none" dirty="0">
                <a:effectLst/>
              </a:rPr>
              <a:t>む</a:t>
            </a:r>
            <a:r>
              <a:rPr lang="ja-JP" b="0" u="none" dirty="0">
                <a:effectLst/>
              </a:rPr>
              <a:t>可能性があるサプリメントを摂取しているという状況</a:t>
            </a:r>
            <a:r>
              <a:rPr lang="ja-JP" altLang="en-US" b="0" u="none" dirty="0">
                <a:effectLst/>
              </a:rPr>
              <a:t>を想像し</a:t>
            </a:r>
            <a:r>
              <a:rPr lang="ja-JP" b="0" u="none" dirty="0">
                <a:effectLst/>
              </a:rPr>
              <a:t>、</a:t>
            </a:r>
            <a:r>
              <a:rPr lang="ja-JP" altLang="en-US" b="0" u="none" dirty="0">
                <a:effectLst/>
              </a:rPr>
              <a:t>自分自身が</a:t>
            </a:r>
            <a:r>
              <a:rPr lang="ja-JP" b="0" u="none" dirty="0">
                <a:effectLst/>
              </a:rPr>
              <a:t>この主人公のアスリート</a:t>
            </a:r>
            <a:r>
              <a:rPr lang="ja-JP" altLang="en-US" b="0" u="none" dirty="0">
                <a:effectLst/>
              </a:rPr>
              <a:t>だったと</a:t>
            </a:r>
            <a:r>
              <a:rPr lang="ja-JP" b="0" u="none" dirty="0">
                <a:effectLst/>
              </a:rPr>
              <a:t>仮定して考えてみましょう。」</a:t>
            </a:r>
            <a:endParaRPr b="0" u="none" dirty="0">
              <a:effectLst/>
            </a:endParaRPr>
          </a:p>
          <a:p>
            <a:pPr marL="0" marR="0" lvl="0" indent="0" algn="l" rtl="0">
              <a:lnSpc>
                <a:spcPct val="100000"/>
              </a:lnSpc>
              <a:spcBef>
                <a:spcPts val="0"/>
              </a:spcBef>
              <a:spcAft>
                <a:spcPts val="0"/>
              </a:spcAft>
              <a:buClr>
                <a:schemeClr val="dk1"/>
              </a:buClr>
              <a:buSzPts val="1200"/>
              <a:buFont typeface="Arial"/>
              <a:buNone/>
            </a:pPr>
            <a:r>
              <a:rPr lang="ja-JP" b="0" u="none" dirty="0">
                <a:effectLst/>
              </a:rPr>
              <a:t>・「この</a:t>
            </a:r>
            <a:r>
              <a:rPr lang="ja-JP" altLang="en-US" b="0" u="none" dirty="0">
                <a:effectLst/>
              </a:rPr>
              <a:t>ような</a:t>
            </a:r>
            <a:r>
              <a:rPr lang="ja-JP" b="0" u="none" dirty="0">
                <a:effectLst/>
              </a:rPr>
              <a:t>状況で、あなた</a:t>
            </a:r>
            <a:r>
              <a:rPr lang="ja-JP" altLang="en-US" b="0" u="none" dirty="0">
                <a:effectLst/>
              </a:rPr>
              <a:t>は</a:t>
            </a:r>
            <a:r>
              <a:rPr lang="ja-JP" b="0" u="none" dirty="0">
                <a:effectLst/>
              </a:rPr>
              <a:t>どの程度</a:t>
            </a:r>
            <a:r>
              <a:rPr lang="ja-JP" altLang="en-US" b="0" u="none" dirty="0">
                <a:effectLst/>
              </a:rPr>
              <a:t>ライバルの行為</a:t>
            </a:r>
            <a:r>
              <a:rPr lang="ja-JP" b="0" u="none" dirty="0">
                <a:effectLst/>
              </a:rPr>
              <a:t>を許容</a:t>
            </a:r>
            <a:r>
              <a:rPr lang="ja-JP" altLang="en-US" b="0" u="none" dirty="0">
                <a:effectLst/>
              </a:rPr>
              <a:t>できると思いますか？</a:t>
            </a:r>
            <a:r>
              <a:rPr lang="ja-JP" b="0" u="none" dirty="0">
                <a:effectLst/>
              </a:rPr>
              <a:t>感情</a:t>
            </a:r>
            <a:r>
              <a:rPr lang="ja-JP" altLang="en-US" b="0" u="none" dirty="0">
                <a:effectLst/>
              </a:rPr>
              <a:t>に流されず</a:t>
            </a:r>
            <a:r>
              <a:rPr lang="ja-JP" b="0" u="none" dirty="0">
                <a:effectLst/>
              </a:rPr>
              <a:t>、スポーツや社会に</a:t>
            </a:r>
            <a:r>
              <a:rPr lang="ja-JP" altLang="en-US" b="0" u="none" dirty="0">
                <a:effectLst/>
              </a:rPr>
              <a:t>おける倫理的・道徳的</a:t>
            </a:r>
            <a:r>
              <a:rPr lang="ja-JP" b="0" u="none" dirty="0">
                <a:effectLst/>
              </a:rPr>
              <a:t>観点から考えてみてください。」</a:t>
            </a:r>
            <a:endParaRPr b="0" u="none" dirty="0">
              <a:effectLst/>
            </a:endParaRPr>
          </a:p>
          <a:p>
            <a:pPr marL="0" lvl="0" indent="0" algn="l" rtl="0">
              <a:lnSpc>
                <a:spcPct val="100000"/>
              </a:lnSpc>
              <a:spcBef>
                <a:spcPts val="0"/>
              </a:spcBef>
              <a:spcAft>
                <a:spcPts val="0"/>
              </a:spcAft>
              <a:buClr>
                <a:schemeClr val="dk1"/>
              </a:buClr>
              <a:buSzPts val="1200"/>
              <a:buFont typeface="Arial"/>
              <a:buNone/>
            </a:pPr>
            <a:r>
              <a:rPr lang="ja-JP" altLang="ja-JP" b="0" u="none" dirty="0">
                <a:effectLst/>
              </a:rPr>
              <a:t>・「</a:t>
            </a:r>
            <a:r>
              <a:rPr lang="ja-JP" altLang="en-US" b="0" u="none" dirty="0">
                <a:effectLst/>
              </a:rPr>
              <a:t>さらに</a:t>
            </a:r>
            <a:r>
              <a:rPr lang="ja-JP" altLang="ja-JP" b="0" u="none" dirty="0">
                <a:effectLst/>
              </a:rPr>
              <a:t>、どのような行動が最も適切</a:t>
            </a:r>
            <a:r>
              <a:rPr lang="ja-JP" altLang="en-US" b="0" u="none" dirty="0">
                <a:effectLst/>
              </a:rPr>
              <a:t>だと思うか</a:t>
            </a:r>
            <a:r>
              <a:rPr lang="ja-JP" altLang="ja-JP" b="0" u="none" dirty="0">
                <a:effectLst/>
              </a:rPr>
              <a:t>、一つの選択肢を選んでみましょう。」</a:t>
            </a:r>
            <a:endParaRPr lang="en-US" altLang="ja-JP" b="0"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b="1" dirty="0"/>
              <a:t>▶</a:t>
            </a:r>
            <a:r>
              <a:rPr lang="en-US" altLang="ja-JP" b="1" dirty="0"/>
              <a:t>5</a:t>
            </a:r>
            <a:r>
              <a:rPr lang="ja-JP" altLang="en-US" b="1" dirty="0"/>
              <a:t>秒ほど待つ</a:t>
            </a:r>
            <a:endParaRPr dirty="0"/>
          </a:p>
        </p:txBody>
      </p:sp>
      <p:sp>
        <p:nvSpPr>
          <p:cNvPr id="149" name="Google Shape;14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b="0" u="none" dirty="0"/>
              <a:t>【セリフ】</a:t>
            </a:r>
            <a:endParaRPr b="0" u="none" dirty="0"/>
          </a:p>
          <a:p>
            <a:pPr marL="0" lvl="0" indent="0" algn="l" rtl="0">
              <a:lnSpc>
                <a:spcPct val="100000"/>
              </a:lnSpc>
              <a:spcBef>
                <a:spcPts val="0"/>
              </a:spcBef>
              <a:spcAft>
                <a:spcPts val="0"/>
              </a:spcAft>
              <a:buSzPts val="1400"/>
              <a:buNone/>
            </a:pPr>
            <a:r>
              <a:rPr lang="ja-JP" altLang="ja-JP" b="0" u="none" dirty="0"/>
              <a:t>・「この</a:t>
            </a:r>
            <a:r>
              <a:rPr lang="ja-JP" altLang="en-US" b="0" u="none" dirty="0"/>
              <a:t>グラフ</a:t>
            </a:r>
            <a:r>
              <a:rPr lang="ja-JP" altLang="ja-JP" b="0" u="none" dirty="0"/>
              <a:t>は、</a:t>
            </a:r>
            <a:r>
              <a:rPr lang="en-US" altLang="ja-JP" b="0" u="none" dirty="0"/>
              <a:t>UNIVAS</a:t>
            </a:r>
            <a:r>
              <a:rPr lang="ja-JP" altLang="en-US" b="0" u="none" dirty="0"/>
              <a:t>が</a:t>
            </a:r>
            <a:r>
              <a:rPr lang="ja-JP" altLang="ja-JP" b="0" u="none" dirty="0"/>
              <a:t>大学生アスリートや学生サポートスタッフ1000名を対象に</a:t>
            </a:r>
            <a:r>
              <a:rPr lang="ja-JP" altLang="en-US" b="0" u="none" dirty="0"/>
              <a:t>実施した</a:t>
            </a:r>
            <a:r>
              <a:rPr lang="ja-JP" altLang="ja-JP" b="0" u="none" dirty="0"/>
              <a:t>調査結果</a:t>
            </a:r>
            <a:r>
              <a:rPr lang="ja-JP" b="0" u="none" dirty="0"/>
              <a:t>です。」</a:t>
            </a:r>
            <a:endParaRPr b="0" u="none" dirty="0"/>
          </a:p>
          <a:p>
            <a:pPr marL="0" lvl="0" indent="0" algn="l" rtl="0">
              <a:lnSpc>
                <a:spcPct val="100000"/>
              </a:lnSpc>
              <a:spcBef>
                <a:spcPts val="0"/>
              </a:spcBef>
              <a:spcAft>
                <a:spcPts val="0"/>
              </a:spcAft>
              <a:buSzPts val="1400"/>
              <a:buNone/>
            </a:pPr>
            <a:r>
              <a:rPr lang="ja-JP" b="0" u="none" dirty="0"/>
              <a:t>・「『ライバルとの差』</a:t>
            </a:r>
            <a:r>
              <a:rPr lang="ja-JP" altLang="en-US" b="0" u="none" dirty="0"/>
              <a:t>という状況</a:t>
            </a:r>
            <a:r>
              <a:rPr lang="ja-JP" b="0" u="none" dirty="0"/>
              <a:t>に対して</a:t>
            </a:r>
            <a:r>
              <a:rPr lang="ja-JP" altLang="en-US" b="0" u="none" dirty="0"/>
              <a:t>、</a:t>
            </a:r>
            <a:r>
              <a:rPr lang="ja-JP" b="0" u="none" dirty="0"/>
              <a:t>大学生が選んだ許容度と行動選択について、皆さんの回答と比較しながら見てみましょう。」</a:t>
            </a:r>
            <a:endParaRPr b="0" u="none" dirty="0"/>
          </a:p>
          <a:p>
            <a:pPr marL="0" lvl="0" indent="0" algn="l" rtl="0">
              <a:lnSpc>
                <a:spcPct val="100000"/>
              </a:lnSpc>
              <a:spcBef>
                <a:spcPts val="0"/>
              </a:spcBef>
              <a:spcAft>
                <a:spcPts val="0"/>
              </a:spcAft>
              <a:buSzPts val="1400"/>
              <a:buNone/>
            </a:pPr>
            <a:r>
              <a:rPr lang="ja-JP" b="0" u="none" dirty="0"/>
              <a:t>・「＜クリック＞91.2％の大学生が『許容できない』と</a:t>
            </a:r>
            <a:r>
              <a:rPr lang="ja-JP" altLang="en-US" b="0" u="none" dirty="0"/>
              <a:t>回答し</a:t>
            </a:r>
            <a:r>
              <a:rPr lang="ja-JP" b="0" u="none" dirty="0"/>
              <a:t>ています。皆さんも同じように感じましたか？」</a:t>
            </a:r>
            <a:endParaRPr b="0" u="none" dirty="0"/>
          </a:p>
          <a:p>
            <a:pPr marL="0" lvl="0" indent="0" algn="l" rtl="0">
              <a:lnSpc>
                <a:spcPct val="100000"/>
              </a:lnSpc>
              <a:spcBef>
                <a:spcPts val="0"/>
              </a:spcBef>
              <a:spcAft>
                <a:spcPts val="0"/>
              </a:spcAft>
              <a:buSzPts val="1400"/>
              <a:buNone/>
            </a:pPr>
            <a:r>
              <a:rPr lang="ja-JP" b="0" u="none" dirty="0"/>
              <a:t>・「次に、ライバルのサプリメント使用に対する行動選択を見てみましょう。＜クリック＞最も多かったのは『ライバルに疑念を抱かず、自分の力で挑む』という回答で、26.9％を占めています。</a:t>
            </a:r>
            <a:endParaRPr lang="en-US" altLang="ja-JP" b="0" u="none" dirty="0"/>
          </a:p>
          <a:p>
            <a:pPr marL="0" lvl="0" indent="0" algn="l" rtl="0">
              <a:lnSpc>
                <a:spcPct val="100000"/>
              </a:lnSpc>
              <a:spcBef>
                <a:spcPts val="0"/>
              </a:spcBef>
              <a:spcAft>
                <a:spcPts val="0"/>
              </a:spcAft>
              <a:buSzPts val="1400"/>
              <a:buNone/>
            </a:pPr>
            <a:r>
              <a:rPr lang="ja-JP" altLang="en-US" b="0" u="none" dirty="0"/>
              <a:t>　また、</a:t>
            </a:r>
            <a:r>
              <a:rPr lang="en-US" altLang="ja-JP" b="0" u="none" dirty="0"/>
              <a:t>19.7</a:t>
            </a:r>
            <a:r>
              <a:rPr lang="ja-JP" b="0" u="none" dirty="0"/>
              <a:t>％の学生</a:t>
            </a:r>
            <a:r>
              <a:rPr lang="ja-JP" altLang="en-US" b="0" u="none" dirty="0"/>
              <a:t>が</a:t>
            </a:r>
            <a:r>
              <a:rPr lang="ja-JP" b="0" u="none" dirty="0"/>
              <a:t>、ライバルに直接懸念を伝えるという行動を選んでいます。」</a:t>
            </a:r>
            <a:endParaRPr lang="en-US" altLang="ja-JP" b="0" u="none" dirty="0"/>
          </a:p>
          <a:p>
            <a:pPr marL="0" lvl="0" indent="0" algn="l" rtl="0">
              <a:lnSpc>
                <a:spcPct val="100000"/>
              </a:lnSpc>
              <a:spcBef>
                <a:spcPts val="0"/>
              </a:spcBef>
              <a:spcAft>
                <a:spcPts val="0"/>
              </a:spcAft>
              <a:buSzPts val="1400"/>
              <a:buNone/>
            </a:pPr>
            <a:r>
              <a:rPr lang="ja-JP" altLang="en-US" b="0" u="none" dirty="0"/>
              <a:t>・「このように、どちらも周囲に相談せず</a:t>
            </a:r>
            <a:r>
              <a:rPr lang="en-US" altLang="ja-JP" b="0" u="none" dirty="0"/>
              <a:t>『</a:t>
            </a:r>
            <a:r>
              <a:rPr lang="ja-JP" altLang="en-US" b="0" u="none" dirty="0"/>
              <a:t>自分で対処する</a:t>
            </a:r>
            <a:r>
              <a:rPr lang="en-US" altLang="ja-JP" b="0" u="none" dirty="0"/>
              <a:t>』</a:t>
            </a:r>
            <a:r>
              <a:rPr lang="ja-JP" altLang="en-US" b="0" u="none" dirty="0"/>
              <a:t>と回答しています。」</a:t>
            </a:r>
            <a:endParaRPr lang="en-US" altLang="ja-JP" b="0" u="none" dirty="0"/>
          </a:p>
          <a:p>
            <a:pPr marL="0" lvl="0" indent="0" algn="l" rtl="0">
              <a:lnSpc>
                <a:spcPct val="100000"/>
              </a:lnSpc>
              <a:spcBef>
                <a:spcPts val="0"/>
              </a:spcBef>
              <a:spcAft>
                <a:spcPts val="0"/>
              </a:spcAft>
              <a:buSzPts val="1400"/>
              <a:buNone/>
            </a:pPr>
            <a:r>
              <a:rPr lang="ja-JP" b="0" u="none" dirty="0"/>
              <a:t>・「この結果から、多くの学生がライバルのドーピング行為を許容しないと考え</a:t>
            </a:r>
            <a:r>
              <a:rPr lang="ja-JP" altLang="en-US" b="0" u="none" dirty="0"/>
              <a:t>ている一方で</a:t>
            </a:r>
            <a:r>
              <a:rPr lang="ja-JP" b="0" u="none" dirty="0"/>
              <a:t>、実際の行動としては、自己解決を図る</a:t>
            </a:r>
            <a:r>
              <a:rPr lang="ja-JP" altLang="en-US" b="0" u="none" dirty="0"/>
              <a:t>傾向が見られる</a:t>
            </a:r>
            <a:r>
              <a:rPr lang="ja-JP" b="0" u="none" dirty="0"/>
              <a:t>ことがわかります。」</a:t>
            </a:r>
            <a:endParaRPr lang="en-US" b="0" u="none" dirty="0"/>
          </a:p>
          <a:p>
            <a:pPr marL="0" lvl="0" indent="0" algn="l" rtl="0">
              <a:lnSpc>
                <a:spcPct val="100000"/>
              </a:lnSpc>
              <a:spcBef>
                <a:spcPts val="0"/>
              </a:spcBef>
              <a:spcAft>
                <a:spcPts val="0"/>
              </a:spcAft>
              <a:buSzPts val="1400"/>
              <a:buNone/>
            </a:pPr>
            <a:r>
              <a:rPr lang="ja-JP" b="0" u="none" dirty="0"/>
              <a:t>・「</a:t>
            </a:r>
            <a:r>
              <a:rPr lang="ja-JP" altLang="en-US" b="0" u="none" dirty="0"/>
              <a:t>しかし、</a:t>
            </a:r>
            <a:r>
              <a:rPr lang="ja-JP" b="0" u="none" dirty="0"/>
              <a:t>ライバルが</a:t>
            </a:r>
            <a:r>
              <a:rPr lang="ja-JP" altLang="en-US" b="0" u="none" dirty="0"/>
              <a:t>アンチ・ドーピング規則に</a:t>
            </a:r>
            <a:r>
              <a:rPr lang="ja-JP" b="0" u="none" dirty="0"/>
              <a:t>違反</a:t>
            </a:r>
            <a:r>
              <a:rPr lang="ja-JP" altLang="en-US" b="0" u="none" dirty="0"/>
              <a:t>している可能性がある場合</a:t>
            </a:r>
            <a:r>
              <a:rPr lang="ja-JP" b="0" u="none" dirty="0"/>
              <a:t>、冷静に行動し、正しい判断をすることが</a:t>
            </a:r>
            <a:r>
              <a:rPr lang="ja-JP" altLang="en-US" b="0" u="none" dirty="0"/>
              <a:t>不可欠</a:t>
            </a:r>
            <a:r>
              <a:rPr lang="ja-JP" b="0" u="none" dirty="0"/>
              <a:t>です。</a:t>
            </a:r>
            <a:r>
              <a:rPr lang="ja-JP" altLang="en-US" b="0" u="none" dirty="0"/>
              <a:t>」</a:t>
            </a:r>
            <a:endParaRPr lang="en-US" altLang="ja-JP" b="0" u="none" dirty="0"/>
          </a:p>
          <a:p>
            <a:pPr marL="0" lvl="0" indent="0" algn="l" rtl="0">
              <a:lnSpc>
                <a:spcPct val="100000"/>
              </a:lnSpc>
              <a:spcBef>
                <a:spcPts val="0"/>
              </a:spcBef>
              <a:spcAft>
                <a:spcPts val="0"/>
              </a:spcAft>
              <a:buSzPts val="1400"/>
              <a:buNone/>
            </a:pPr>
            <a:r>
              <a:rPr lang="ja-JP" altLang="en-US" b="0" u="none" dirty="0"/>
              <a:t>・「</a:t>
            </a:r>
            <a:r>
              <a:rPr lang="ja-JP" b="0" u="none" dirty="0"/>
              <a:t>こうした</a:t>
            </a:r>
            <a:r>
              <a:rPr lang="ja-JP" altLang="en-US" b="0" u="none" dirty="0"/>
              <a:t>状況では</a:t>
            </a:r>
            <a:r>
              <a:rPr lang="ja-JP" b="0" u="none" dirty="0"/>
              <a:t>、周囲のサポートを</a:t>
            </a:r>
            <a:r>
              <a:rPr lang="ja-JP" altLang="en-US" b="0" u="none" dirty="0"/>
              <a:t>求め</a:t>
            </a:r>
            <a:r>
              <a:rPr lang="ja-JP" b="0" u="none" dirty="0"/>
              <a:t>たり、信頼できる人に相談</a:t>
            </a:r>
            <a:r>
              <a:rPr lang="ja-JP" altLang="en-US" b="0" u="none" dirty="0"/>
              <a:t>したり</a:t>
            </a:r>
            <a:r>
              <a:rPr lang="ja-JP" b="0" u="none" dirty="0"/>
              <a:t>することが、リスクを</a:t>
            </a:r>
            <a:r>
              <a:rPr lang="ja-JP" altLang="en-US" b="0" u="none" dirty="0"/>
              <a:t>回避す</a:t>
            </a:r>
            <a:r>
              <a:rPr lang="ja-JP" b="0" u="none" dirty="0"/>
              <a:t>るための</a:t>
            </a:r>
            <a:r>
              <a:rPr lang="ja-JP" altLang="en-US" b="0" u="none" dirty="0"/>
              <a:t>重要</a:t>
            </a:r>
            <a:r>
              <a:rPr lang="ja-JP" b="0" u="none" dirty="0"/>
              <a:t>な一歩になるでしょう。」</a:t>
            </a:r>
            <a:endParaRPr b="0" u="none" dirty="0"/>
          </a:p>
        </p:txBody>
      </p:sp>
      <p:sp>
        <p:nvSpPr>
          <p:cNvPr id="166" name="Google Shape;16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のみ">
  <p:cSld name="タイトルのみ">
    <p:spTree>
      <p:nvGrpSpPr>
        <p:cNvPr id="1" name="Shape 21"/>
        <p:cNvGrpSpPr/>
        <p:nvPr/>
      </p:nvGrpSpPr>
      <p:grpSpPr>
        <a:xfrm>
          <a:off x="0" y="0"/>
          <a:ext cx="0" cy="0"/>
          <a:chOff x="0" y="0"/>
          <a:chExt cx="0" cy="0"/>
        </a:xfrm>
      </p:grpSpPr>
      <p:pic>
        <p:nvPicPr>
          <p:cNvPr id="22" name="Google Shape;22;p42"/>
          <p:cNvPicPr preferRelativeResize="0"/>
          <p:nvPr/>
        </p:nvPicPr>
        <p:blipFill rotWithShape="1">
          <a:blip r:embed="rId2">
            <a:alphaModFix/>
          </a:blip>
          <a:srcRect/>
          <a:stretch/>
        </p:blipFill>
        <p:spPr>
          <a:xfrm>
            <a:off x="8315324" y="0"/>
            <a:ext cx="3876675" cy="6858000"/>
          </a:xfrm>
          <a:prstGeom prst="rect">
            <a:avLst/>
          </a:prstGeom>
          <a:noFill/>
          <a:ln>
            <a:noFill/>
          </a:ln>
        </p:spPr>
      </p:pic>
      <p:sp>
        <p:nvSpPr>
          <p:cNvPr id="23" name="Google Shape;2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白紙">
  <p:cSld name="白紙">
    <p:spTree>
      <p:nvGrpSpPr>
        <p:cNvPr id="1" name="Shape 25"/>
        <p:cNvGrpSpPr/>
        <p:nvPr/>
      </p:nvGrpSpPr>
      <p:grpSpPr>
        <a:xfrm>
          <a:off x="0" y="0"/>
          <a:ext cx="0" cy="0"/>
          <a:chOff x="0" y="0"/>
          <a:chExt cx="0" cy="0"/>
        </a:xfrm>
      </p:grpSpPr>
      <p:pic>
        <p:nvPicPr>
          <p:cNvPr id="26" name="Google Shape;26;p43"/>
          <p:cNvPicPr preferRelativeResize="0"/>
          <p:nvPr/>
        </p:nvPicPr>
        <p:blipFill rotWithShape="1">
          <a:blip r:embed="rId2">
            <a:alphaModFix/>
          </a:blip>
          <a:srcRect/>
          <a:stretch/>
        </p:blipFill>
        <p:spPr>
          <a:xfrm>
            <a:off x="11334750" y="0"/>
            <a:ext cx="857250" cy="6858000"/>
          </a:xfrm>
          <a:prstGeom prst="rect">
            <a:avLst/>
          </a:prstGeom>
          <a:noFill/>
          <a:ln>
            <a:noFill/>
          </a:ln>
        </p:spPr>
      </p:pic>
      <p:sp>
        <p:nvSpPr>
          <p:cNvPr id="27" name="Google Shape;27;p43"/>
          <p:cNvSpPr txBox="1">
            <a:spLocks noGrp="1"/>
          </p:cNvSpPr>
          <p:nvPr>
            <p:ph type="ftr" idx="11"/>
          </p:nvPr>
        </p:nvSpPr>
        <p:spPr>
          <a:xfrm>
            <a:off x="4038600" y="653891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BFBFB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43"/>
          <p:cNvPicPr preferRelativeResize="0"/>
          <p:nvPr/>
        </p:nvPicPr>
        <p:blipFill rotWithShape="1">
          <a:blip r:embed="rId2">
            <a:alphaModFix/>
          </a:blip>
          <a:srcRect/>
          <a:stretch/>
        </p:blipFill>
        <p:spPr>
          <a:xfrm flipH="1">
            <a:off x="0" y="0"/>
            <a:ext cx="857250" cy="6858000"/>
          </a:xfrm>
          <a:prstGeom prst="rect">
            <a:avLst/>
          </a:prstGeom>
          <a:noFill/>
          <a:ln>
            <a:noFill/>
          </a:ln>
        </p:spPr>
      </p:pic>
      <p:sp>
        <p:nvSpPr>
          <p:cNvPr id="29" name="Google Shape;29;p43"/>
          <p:cNvSpPr txBox="1">
            <a:spLocks noGrp="1"/>
          </p:cNvSpPr>
          <p:nvPr>
            <p:ph type="sldNum" idx="12"/>
          </p:nvPr>
        </p:nvSpPr>
        <p:spPr>
          <a:xfrm>
            <a:off x="11572875" y="6492875"/>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白紙" type="blank">
  <p:cSld name="BLANK">
    <p:spTree>
      <p:nvGrpSpPr>
        <p:cNvPr id="1" name="Shape 30"/>
        <p:cNvGrpSpPr/>
        <p:nvPr/>
      </p:nvGrpSpPr>
      <p:grpSpPr>
        <a:xfrm>
          <a:off x="0" y="0"/>
          <a:ext cx="0" cy="0"/>
          <a:chOff x="0" y="0"/>
          <a:chExt cx="0" cy="0"/>
        </a:xfrm>
      </p:grpSpPr>
      <p:pic>
        <p:nvPicPr>
          <p:cNvPr id="31" name="Google Shape;31;p44" descr="草の上に置かれている&#10;&#10;低い精度で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2" name="Google Shape;32;p44"/>
          <p:cNvSpPr txBox="1">
            <a:spLocks noGrp="1"/>
          </p:cNvSpPr>
          <p:nvPr>
            <p:ph type="ftr" idx="11"/>
          </p:nvPr>
        </p:nvSpPr>
        <p:spPr>
          <a:xfrm>
            <a:off x="4038600" y="653891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4"/>
          <p:cNvSpPr txBox="1">
            <a:spLocks noGrp="1"/>
          </p:cNvSpPr>
          <p:nvPr>
            <p:ph type="sldNum" idx="12"/>
          </p:nvPr>
        </p:nvSpPr>
        <p:spPr>
          <a:xfrm>
            <a:off x="11572875" y="6492875"/>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4"/>
        <p:cNvGrpSpPr/>
        <p:nvPr/>
      </p:nvGrpSpPr>
      <p:grpSpPr>
        <a:xfrm>
          <a:off x="0" y="0"/>
          <a:ext cx="0" cy="0"/>
          <a:chOff x="0" y="0"/>
          <a:chExt cx="0" cy="0"/>
        </a:xfrm>
      </p:grpSpPr>
      <p:sp>
        <p:nvSpPr>
          <p:cNvPr id="35" name="Google Shape;35;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白紙">
  <p:cSld name="白紙">
    <p:spTree>
      <p:nvGrpSpPr>
        <p:cNvPr id="1" name="Shape 47"/>
        <p:cNvGrpSpPr/>
        <p:nvPr/>
      </p:nvGrpSpPr>
      <p:grpSpPr>
        <a:xfrm>
          <a:off x="0" y="0"/>
          <a:ext cx="0" cy="0"/>
          <a:chOff x="0" y="0"/>
          <a:chExt cx="0" cy="0"/>
        </a:xfrm>
      </p:grpSpPr>
      <p:pic>
        <p:nvPicPr>
          <p:cNvPr id="48" name="Google Shape;48;p33"/>
          <p:cNvPicPr preferRelativeResize="0"/>
          <p:nvPr/>
        </p:nvPicPr>
        <p:blipFill rotWithShape="1">
          <a:blip r:embed="rId2">
            <a:alphaModFix/>
          </a:blip>
          <a:srcRect/>
          <a:stretch/>
        </p:blipFill>
        <p:spPr>
          <a:xfrm>
            <a:off x="11334750" y="0"/>
            <a:ext cx="857250" cy="6858000"/>
          </a:xfrm>
          <a:prstGeom prst="rect">
            <a:avLst/>
          </a:prstGeom>
          <a:noFill/>
          <a:ln>
            <a:noFill/>
          </a:ln>
        </p:spPr>
      </p:pic>
      <p:sp>
        <p:nvSpPr>
          <p:cNvPr id="49" name="Google Shape;49;p33"/>
          <p:cNvSpPr txBox="1">
            <a:spLocks noGrp="1"/>
          </p:cNvSpPr>
          <p:nvPr>
            <p:ph type="ftr" idx="11"/>
          </p:nvPr>
        </p:nvSpPr>
        <p:spPr>
          <a:xfrm>
            <a:off x="4038600" y="653891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BFBFB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 name="Google Shape;50;p33"/>
          <p:cNvPicPr preferRelativeResize="0"/>
          <p:nvPr/>
        </p:nvPicPr>
        <p:blipFill rotWithShape="1">
          <a:blip r:embed="rId2">
            <a:alphaModFix/>
          </a:blip>
          <a:srcRect/>
          <a:stretch/>
        </p:blipFill>
        <p:spPr>
          <a:xfrm flipH="1">
            <a:off x="0" y="0"/>
            <a:ext cx="857250" cy="6858000"/>
          </a:xfrm>
          <a:prstGeom prst="rect">
            <a:avLst/>
          </a:prstGeom>
          <a:noFill/>
          <a:ln>
            <a:noFill/>
          </a:ln>
        </p:spPr>
      </p:pic>
      <p:sp>
        <p:nvSpPr>
          <p:cNvPr id="51" name="Google Shape;51;p33"/>
          <p:cNvSpPr txBox="1">
            <a:spLocks noGrp="1"/>
          </p:cNvSpPr>
          <p:nvPr>
            <p:ph type="sldNum" idx="12"/>
          </p:nvPr>
        </p:nvSpPr>
        <p:spPr>
          <a:xfrm>
            <a:off x="11572875" y="6492875"/>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52"/>
        <p:cNvGrpSpPr/>
        <p:nvPr/>
      </p:nvGrpSpPr>
      <p:grpSpPr>
        <a:xfrm>
          <a:off x="0" y="0"/>
          <a:ext cx="0" cy="0"/>
          <a:chOff x="0" y="0"/>
          <a:chExt cx="0" cy="0"/>
        </a:xfrm>
      </p:grpSpPr>
      <p:sp>
        <p:nvSpPr>
          <p:cNvPr id="53" name="Google Shape;5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Google Shape;4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p:cNvPicPr preferRelativeResize="0"/>
          <p:nvPr/>
        </p:nvPicPr>
        <p:blipFill rotWithShape="1">
          <a:blip r:embed="rId3">
            <a:alphaModFix/>
          </a:blip>
          <a:srcRect/>
          <a:stretch/>
        </p:blipFill>
        <p:spPr>
          <a:xfrm>
            <a:off x="6096000" y="0"/>
            <a:ext cx="6096000" cy="6858000"/>
          </a:xfrm>
          <a:prstGeom prst="rect">
            <a:avLst/>
          </a:prstGeom>
          <a:noFill/>
          <a:ln>
            <a:noFill/>
          </a:ln>
        </p:spPr>
      </p:pic>
      <p:pic>
        <p:nvPicPr>
          <p:cNvPr id="65" name="Google Shape;65;p1"/>
          <p:cNvPicPr preferRelativeResize="0"/>
          <p:nvPr/>
        </p:nvPicPr>
        <p:blipFill rotWithShape="1">
          <a:blip r:embed="rId4">
            <a:alphaModFix/>
          </a:blip>
          <a:srcRect l="9131" t="54364" r="54141" b="8768"/>
          <a:stretch/>
        </p:blipFill>
        <p:spPr>
          <a:xfrm>
            <a:off x="3644900" y="5652524"/>
            <a:ext cx="1473200" cy="643671"/>
          </a:xfrm>
          <a:prstGeom prst="rect">
            <a:avLst/>
          </a:prstGeom>
          <a:noFill/>
          <a:ln>
            <a:noFill/>
          </a:ln>
        </p:spPr>
      </p:pic>
      <p:sp>
        <p:nvSpPr>
          <p:cNvPr id="66" name="Google Shape;66;p1"/>
          <p:cNvSpPr txBox="1"/>
          <p:nvPr/>
        </p:nvSpPr>
        <p:spPr>
          <a:xfrm>
            <a:off x="911225" y="2791509"/>
            <a:ext cx="764437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67" name="Google Shape;67;p1"/>
          <p:cNvSpPr txBox="1"/>
          <p:nvPr/>
        </p:nvSpPr>
        <p:spPr>
          <a:xfrm>
            <a:off x="911225" y="2478704"/>
            <a:ext cx="528955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1F5C99"/>
                </a:solidFill>
                <a:latin typeface="BIZ UDPゴシック" panose="020B0400000000000000" pitchFamily="50" charset="-128"/>
                <a:ea typeface="BIZ UDPゴシック" panose="020B0400000000000000" pitchFamily="50" charset="-128"/>
                <a:sym typeface="Arial"/>
              </a:rPr>
              <a:t>UNIVAS 大学生のためのドーピング防止教育</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68" name="Google Shape;68;p1"/>
          <p:cNvSpPr txBox="1"/>
          <p:nvPr/>
        </p:nvSpPr>
        <p:spPr>
          <a:xfrm>
            <a:off x="911225" y="3523851"/>
            <a:ext cx="6697889"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437DA8"/>
                </a:solidFill>
                <a:latin typeface="BIZ UDPゴシック" panose="020B0400000000000000" pitchFamily="50" charset="-128"/>
                <a:ea typeface="BIZ UDPゴシック" panose="020B0400000000000000" pitchFamily="50" charset="-128"/>
                <a:sym typeface="Arial"/>
              </a:rPr>
              <a:t>クリーンスポーツシナリオ</a:t>
            </a:r>
            <a:endParaRPr sz="3200" b="1" i="0" u="none" strike="noStrike" cap="none">
              <a:solidFill>
                <a:srgbClr val="437DA8"/>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437DA8"/>
                </a:solidFill>
                <a:latin typeface="BIZ UDPゴシック" panose="020B0400000000000000" pitchFamily="50" charset="-128"/>
                <a:ea typeface="BIZ UDPゴシック" panose="020B0400000000000000" pitchFamily="50" charset="-128"/>
                <a:sym typeface="Arial"/>
              </a:rPr>
              <a:t>～ライバルとの差～</a:t>
            </a:r>
            <a:endParaRPr>
              <a:latin typeface="BIZ UDPゴシック" panose="020B0400000000000000" pitchFamily="50" charset="-128"/>
              <a:ea typeface="BIZ UDPゴシック" panose="020B0400000000000000" pitchFamily="50" charset="-128"/>
            </a:endParaRPr>
          </a:p>
        </p:txBody>
      </p:sp>
      <p:pic>
        <p:nvPicPr>
          <p:cNvPr id="2" name="Google Shape;65;p1">
            <a:extLst>
              <a:ext uri="{FF2B5EF4-FFF2-40B4-BE49-F238E27FC236}">
                <a16:creationId xmlns:a16="http://schemas.microsoft.com/office/drawing/2014/main" id="{12CED4A5-00FD-1F54-89FC-E31CADA87236}"/>
              </a:ext>
            </a:extLst>
          </p:cNvPr>
          <p:cNvPicPr preferRelativeResize="0"/>
          <p:nvPr/>
        </p:nvPicPr>
        <p:blipFill rotWithShape="1">
          <a:blip r:embed="rId4">
            <a:alphaModFix/>
          </a:blip>
          <a:srcRect l="20976" t="17343" r="20976" b="45636"/>
          <a:stretch/>
        </p:blipFill>
        <p:spPr>
          <a:xfrm>
            <a:off x="1174680" y="5649864"/>
            <a:ext cx="2328380" cy="646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6"/>
          <p:cNvPicPr preferRelativeResize="0"/>
          <p:nvPr/>
        </p:nvPicPr>
        <p:blipFill rotWithShape="1">
          <a:blip r:embed="rId3">
            <a:alphaModFix/>
          </a:blip>
          <a:srcRect/>
          <a:stretch/>
        </p:blipFill>
        <p:spPr>
          <a:xfrm>
            <a:off x="8231166" y="1231373"/>
            <a:ext cx="3121714" cy="2168519"/>
          </a:xfrm>
          <a:prstGeom prst="rect">
            <a:avLst/>
          </a:prstGeom>
          <a:noFill/>
          <a:ln>
            <a:noFill/>
          </a:ln>
        </p:spPr>
      </p:pic>
      <p:sp>
        <p:nvSpPr>
          <p:cNvPr id="191" name="Google Shape;191;p26"/>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BIZ UDPゴシック" panose="020B0400000000000000" pitchFamily="50" charset="-128"/>
                <a:ea typeface="BIZ UDPゴシック" panose="020B0400000000000000" pitchFamily="50" charset="-128"/>
                <a:sym typeface="Arial"/>
              </a:rPr>
              <a:t>9</a:t>
            </a:fld>
            <a:endParaRPr>
              <a:latin typeface="BIZ UDPゴシック" panose="020B0400000000000000" pitchFamily="50" charset="-128"/>
              <a:ea typeface="BIZ UDPゴシック" panose="020B0400000000000000" pitchFamily="50" charset="-128"/>
              <a:sym typeface="Arial"/>
            </a:endParaRPr>
          </a:p>
        </p:txBody>
      </p:sp>
      <p:sp>
        <p:nvSpPr>
          <p:cNvPr id="192" name="Google Shape;192;p26"/>
          <p:cNvSpPr txBox="1"/>
          <p:nvPr/>
        </p:nvSpPr>
        <p:spPr>
          <a:xfrm>
            <a:off x="8077660" y="6041240"/>
            <a:ext cx="312332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BIZ UDPゴシック" panose="020B0400000000000000" pitchFamily="50" charset="-128"/>
                <a:ea typeface="BIZ UDPゴシック" panose="020B0400000000000000" pitchFamily="50" charset="-128"/>
                <a:sym typeface="Arial"/>
              </a:rPr>
              <a:t>JADA(online)</a:t>
            </a:r>
            <a:r>
              <a:rPr lang="ja-JP" sz="1400" b="0" i="0" u="sng" strike="noStrike" cap="none">
                <a:solidFill>
                  <a:srgbClr val="000000"/>
                </a:solidFill>
                <a:latin typeface="BIZ UDPゴシック" panose="020B0400000000000000" pitchFamily="50" charset="-128"/>
                <a:ea typeface="BIZ UDPゴシック" panose="020B0400000000000000" pitchFamily="50" charset="-128"/>
                <a:sym typeface="Arial"/>
                <a:hlinkClick r:id="rId4">
                  <a:extLst>
                    <a:ext uri="{A12FA001-AC4F-418D-AE19-62706E023703}">
                      <ahyp:hlinkClr xmlns:ahyp="http://schemas.microsoft.com/office/drawing/2018/hyperlinkcolor" val="tx"/>
                    </a:ext>
                  </a:extLst>
                </a:hlinkClick>
              </a:rPr>
              <a:t>サプリメントのリスク</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193" name="Google Shape;193;p26"/>
          <p:cNvPicPr preferRelativeResize="0"/>
          <p:nvPr/>
        </p:nvPicPr>
        <p:blipFill rotWithShape="1">
          <a:blip r:embed="rId5">
            <a:alphaModFix/>
          </a:blip>
          <a:srcRect/>
          <a:stretch/>
        </p:blipFill>
        <p:spPr>
          <a:xfrm>
            <a:off x="743122" y="1148074"/>
            <a:ext cx="3217714" cy="2335118"/>
          </a:xfrm>
          <a:prstGeom prst="rect">
            <a:avLst/>
          </a:prstGeom>
          <a:noFill/>
          <a:ln>
            <a:noFill/>
          </a:ln>
        </p:spPr>
      </p:pic>
      <p:sp>
        <p:nvSpPr>
          <p:cNvPr id="194" name="Google Shape;194;p26"/>
          <p:cNvSpPr txBox="1"/>
          <p:nvPr/>
        </p:nvSpPr>
        <p:spPr>
          <a:xfrm>
            <a:off x="911224" y="3980020"/>
            <a:ext cx="10369500" cy="2062063"/>
          </a:xfrm>
          <a:prstGeom prst="rect">
            <a:avLst/>
          </a:prstGeom>
          <a:solidFill>
            <a:srgbClr val="D8D8D8">
              <a:alpha val="49803"/>
            </a:srgbClr>
          </a:solidFill>
          <a:ln>
            <a:noFill/>
          </a:ln>
        </p:spPr>
        <p:txBody>
          <a:bodyPr spcFirstLastPara="1" wrap="square" lIns="91425" tIns="45700" rIns="91425" bIns="45700" anchor="t" anchorCtr="0">
            <a:spAutoFit/>
          </a:bodyPr>
          <a:lstStyle/>
          <a:p>
            <a:pPr marL="342900" marR="0" lvl="0" indent="-342900" algn="l" rtl="0">
              <a:lnSpc>
                <a:spcPct val="16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医薬品と異なり、全成分の表示義務がないため、禁止物質が含まれるリスクがある</a:t>
            </a:r>
            <a:endParaRPr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285750" marR="0" lvl="0" indent="-285750" algn="l" rtl="0">
              <a:lnSpc>
                <a:spcPct val="16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使用は自己責任であり、違反事例も多発している </a:t>
            </a:r>
            <a:r>
              <a:rPr lang="ja-JP" sz="15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（2015年以降、日本の違反は</a:t>
            </a:r>
            <a:r>
              <a:rPr lang="ja-JP" altLang="en-US" sz="15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約</a:t>
            </a:r>
            <a:r>
              <a:rPr lang="ja-JP" sz="15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4</a:t>
            </a:r>
            <a:r>
              <a:rPr lang="en-US" altLang="ja-JP" sz="15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6</a:t>
            </a:r>
            <a:r>
              <a:rPr lang="ja-JP" sz="15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％がサプリ起因）</a:t>
            </a:r>
            <a:endParaRPr sz="1500" b="0" i="0" u="none" strike="noStrike" cap="none" dirty="0">
              <a:solidFill>
                <a:schemeClr val="tx1"/>
              </a:solidFill>
              <a:latin typeface="BIZ UDPゴシック" panose="020B0400000000000000" pitchFamily="50" charset="-128"/>
              <a:ea typeface="BIZ UDPゴシック" panose="020B0400000000000000" pitchFamily="50" charset="-128"/>
              <a:sym typeface="Arial"/>
            </a:endParaRPr>
          </a:p>
          <a:p>
            <a:pPr marL="285750" marR="0" lvl="0" indent="-285750" algn="l" rtl="0">
              <a:lnSpc>
                <a:spcPct val="16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パフォーマンス向上</a:t>
            </a:r>
            <a:r>
              <a:rPr lang="ja-JP" sz="2000" dirty="0">
                <a:solidFill>
                  <a:schemeClr val="tx1"/>
                </a:solidFill>
                <a:latin typeface="BIZ UDPゴシック" panose="020B0400000000000000" pitchFamily="50" charset="-128"/>
                <a:ea typeface="BIZ UDPゴシック" panose="020B0400000000000000" pitchFamily="50" charset="-12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効果を</a:t>
            </a:r>
            <a:r>
              <a:rPr lang="ja-JP" sz="2000" b="0" i="0" u="none" strike="noStrike" cap="none" dirty="0">
                <a:solidFill>
                  <a:schemeClr val="tx1"/>
                </a:solidFill>
                <a:latin typeface="BIZ UDPゴシック" panose="020B0400000000000000" pitchFamily="50" charset="-128"/>
                <a:ea typeface="BIZ UDPゴシック" panose="020B0400000000000000" pitchFamily="50"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期待</a:t>
            </a:r>
            <a:r>
              <a:rPr lang="ja-JP" sz="2000" dirty="0">
                <a:solidFill>
                  <a:schemeClr val="tx1"/>
                </a:solidFill>
                <a:latin typeface="BIZ UDPゴシック" panose="020B0400000000000000" pitchFamily="50" charset="-128"/>
                <a:ea typeface="BIZ UDPゴシック" panose="020B0400000000000000" pitchFamily="50" charset="-12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する気持ち</a:t>
            </a:r>
            <a:r>
              <a:rPr lang="ja-JP" sz="20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と</a:t>
            </a: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、ドーピングのリスクを冷静に比較する</a:t>
            </a:r>
            <a:endParaRPr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285750" marR="0" lvl="0" indent="-285750" algn="l" rtl="0">
              <a:lnSpc>
                <a:spcPct val="16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サプリメントが本当に自分にとって必要であるか判断する</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95" name="Google Shape;195;p26"/>
          <p:cNvSpPr txBox="1"/>
          <p:nvPr/>
        </p:nvSpPr>
        <p:spPr>
          <a:xfrm>
            <a:off x="3526113" y="1266992"/>
            <a:ext cx="5163351" cy="1436378"/>
          </a:xfrm>
          <a:prstGeom prst="rect">
            <a:avLst/>
          </a:prstGeom>
          <a:noFill/>
          <a:ln>
            <a:noFill/>
          </a:ln>
        </p:spPr>
        <p:txBody>
          <a:bodyPr spcFirstLastPara="1" wrap="square" lIns="91425" tIns="45700" rIns="91425" bIns="45700" anchor="t" anchorCtr="0">
            <a:spAutoFit/>
          </a:bodyPr>
          <a:lstStyle/>
          <a:p>
            <a:pPr marL="0" marR="0" lvl="0" indent="0" algn="ctr" rtl="0">
              <a:lnSpc>
                <a:spcPct val="154545"/>
              </a:lnSpc>
              <a:spcBef>
                <a:spcPts val="0"/>
              </a:spcBef>
              <a:spcAft>
                <a:spcPts val="0"/>
              </a:spcAft>
              <a:buClr>
                <a:srgbClr val="000000"/>
              </a:buClr>
              <a:buSzPts val="2200"/>
              <a:buFont typeface="Arial"/>
              <a:buNone/>
            </a:pPr>
            <a:r>
              <a:rPr lang="ja-JP" sz="2200" b="1" i="0" u="none" strike="noStrike" cap="none">
                <a:solidFill>
                  <a:srgbClr val="000000"/>
                </a:solidFill>
                <a:latin typeface="BIZ UDPゴシック" panose="020B0400000000000000" pitchFamily="50" charset="-128"/>
                <a:ea typeface="BIZ UDPゴシック" panose="020B0400000000000000" pitchFamily="50" charset="-128"/>
                <a:sym typeface="Arial"/>
              </a:rPr>
              <a:t>サプリメントへの禁止物質混入率</a:t>
            </a:r>
            <a:endParaRPr sz="2200" b="1" i="0" u="none" strike="noStrike" cap="none">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ctr" rtl="0">
              <a:lnSpc>
                <a:spcPct val="121428"/>
              </a:lnSpc>
              <a:spcBef>
                <a:spcPts val="0"/>
              </a:spcBef>
              <a:spcAft>
                <a:spcPts val="0"/>
              </a:spcAft>
              <a:buClr>
                <a:srgbClr val="FF0000"/>
              </a:buClr>
              <a:buSzPts val="2800"/>
              <a:buFont typeface="Arial"/>
              <a:buNone/>
            </a:pPr>
            <a:r>
              <a:rPr lang="ja-JP" sz="4400" b="1" i="0" u="none" strike="noStrike" cap="none">
                <a:solidFill>
                  <a:srgbClr val="FF6600"/>
                </a:solidFill>
                <a:latin typeface="BIZ UDPゴシック" panose="020B0400000000000000" pitchFamily="50" charset="-128"/>
                <a:ea typeface="BIZ UDPゴシック" panose="020B0400000000000000" pitchFamily="50" charset="-128"/>
                <a:sym typeface="Arial"/>
              </a:rPr>
              <a:t>12～58</a:t>
            </a:r>
            <a:r>
              <a:rPr lang="ja-JP" sz="3200" b="1" i="0" u="none" strike="noStrike" cap="none">
                <a:solidFill>
                  <a:srgbClr val="FF6600"/>
                </a:solidFill>
                <a:latin typeface="BIZ UDPゴシック" panose="020B0400000000000000" pitchFamily="50" charset="-128"/>
                <a:ea typeface="BIZ UDPゴシック" panose="020B0400000000000000" pitchFamily="50" charset="-128"/>
                <a:sym typeface="Arial"/>
              </a:rPr>
              <a:t> </a:t>
            </a:r>
            <a:r>
              <a:rPr lang="ja-JP" sz="1800" b="1" i="0" u="none" strike="noStrike" cap="none">
                <a:solidFill>
                  <a:srgbClr val="FF6600"/>
                </a:solidFill>
                <a:latin typeface="BIZ UDPゴシック" panose="020B0400000000000000" pitchFamily="50" charset="-128"/>
                <a:ea typeface="BIZ UDPゴシック" panose="020B0400000000000000" pitchFamily="50" charset="-128"/>
                <a:sym typeface="Arial"/>
              </a:rPr>
              <a:t>％</a:t>
            </a:r>
            <a:endParaRPr sz="1800" b="0" i="0" u="none" strike="noStrike" cap="none">
              <a:solidFill>
                <a:srgbClr val="3A3838"/>
              </a:solidFill>
              <a:latin typeface="BIZ UDPゴシック" panose="020B0400000000000000" pitchFamily="50" charset="-128"/>
              <a:ea typeface="BIZ UDPゴシック" panose="020B0400000000000000" pitchFamily="50" charset="-128"/>
              <a:sym typeface="Arial"/>
            </a:endParaRPr>
          </a:p>
        </p:txBody>
      </p:sp>
      <p:sp>
        <p:nvSpPr>
          <p:cNvPr id="196" name="Google Shape;196;p26"/>
          <p:cNvSpPr txBox="1"/>
          <p:nvPr/>
        </p:nvSpPr>
        <p:spPr>
          <a:xfrm>
            <a:off x="3526113" y="2895600"/>
            <a:ext cx="5163351" cy="378525"/>
          </a:xfrm>
          <a:prstGeom prst="rect">
            <a:avLst/>
          </a:prstGeom>
          <a:noFill/>
          <a:ln>
            <a:noFill/>
          </a:ln>
        </p:spPr>
        <p:txBody>
          <a:bodyPr spcFirstLastPara="1" wrap="square" lIns="91425" tIns="45700" rIns="91425" bIns="45700" anchor="t" anchorCtr="0">
            <a:spAutoFit/>
          </a:bodyPr>
          <a:lstStyle/>
          <a:p>
            <a:pPr marL="0" marR="0" lvl="0" indent="0" algn="ctr" rtl="0">
              <a:lnSpc>
                <a:spcPct val="154545"/>
              </a:lnSpc>
              <a:spcBef>
                <a:spcPts val="0"/>
              </a:spcBef>
              <a:spcAft>
                <a:spcPts val="0"/>
              </a:spcAft>
              <a:buClr>
                <a:srgbClr val="000000"/>
              </a:buClr>
              <a:buSzPts val="2200"/>
              <a:buFont typeface="Arial"/>
              <a:buNone/>
            </a:pPr>
            <a:r>
              <a:rPr lang="ja-JP" sz="1200" b="0" i="0" u="none" strike="noStrike" cap="none" dirty="0">
                <a:solidFill>
                  <a:srgbClr val="3A3838"/>
                </a:solidFill>
                <a:latin typeface="BIZ UDPゴシック" panose="020B0400000000000000" pitchFamily="50" charset="-128"/>
                <a:ea typeface="BIZ UDPゴシック" panose="020B0400000000000000" pitchFamily="50" charset="-128"/>
                <a:sym typeface="Arial"/>
              </a:rPr>
              <a:t>※製品によって混入率に幅がある （</a:t>
            </a:r>
            <a:r>
              <a:rPr lang="ja-JP" sz="1200" b="0" i="0" u="sng" strike="noStrike" cap="none" dirty="0">
                <a:solidFill>
                  <a:srgbClr val="3A3838"/>
                </a:solidFill>
                <a:latin typeface="BIZ UDPゴシック" panose="020B0400000000000000" pitchFamily="50" charset="-128"/>
                <a:ea typeface="BIZ UDPゴシック" panose="020B0400000000000000" pitchFamily="50" charset="-128"/>
                <a:sym typeface="Arial"/>
                <a:hlinkClick r:id="rId4">
                  <a:extLst>
                    <a:ext uri="{A12FA001-AC4F-418D-AE19-62706E023703}">
                      <ahyp:hlinkClr xmlns:ahyp="http://schemas.microsoft.com/office/drawing/2018/hyperlinkcolor" val="tx"/>
                    </a:ext>
                  </a:extLst>
                </a:hlinkClick>
              </a:rPr>
              <a:t>Martínez-Sanz et al, 2017</a:t>
            </a:r>
            <a:r>
              <a:rPr lang="ja-JP" sz="1200" b="0" i="0" u="none" strike="noStrike" cap="none" dirty="0">
                <a:solidFill>
                  <a:srgbClr val="3A3838"/>
                </a:solidFill>
                <a:latin typeface="BIZ UDPゴシック" panose="020B0400000000000000" pitchFamily="50" charset="-128"/>
                <a:ea typeface="BIZ UDPゴシック" panose="020B0400000000000000" pitchFamily="50" charset="-128"/>
                <a:sym typeface="Arial"/>
              </a:rPr>
              <a:t>）</a:t>
            </a:r>
            <a:endParaRPr sz="1800" b="0" i="0" u="none" strike="noStrike" cap="none" dirty="0">
              <a:solidFill>
                <a:srgbClr val="3A3838"/>
              </a:solidFill>
              <a:latin typeface="BIZ UDPゴシック" panose="020B0400000000000000" pitchFamily="50" charset="-128"/>
              <a:ea typeface="BIZ UDPゴシック" panose="020B0400000000000000" pitchFamily="50" charset="-128"/>
              <a:sym typeface="Arial"/>
            </a:endParaRPr>
          </a:p>
        </p:txBody>
      </p:sp>
      <p:sp>
        <p:nvSpPr>
          <p:cNvPr id="197" name="Google Shape;197;p26"/>
          <p:cNvSpPr txBox="1"/>
          <p:nvPr/>
        </p:nvSpPr>
        <p:spPr>
          <a:xfrm>
            <a:off x="2629312" y="360785"/>
            <a:ext cx="693337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サプリメントの使用リスク</a:t>
            </a:r>
            <a:endParaRPr sz="28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98" name="Google Shape;198;p26"/>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50"/>
                                        <p:tgtEl>
                                          <p:spTgt spid="1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500"/>
                                        <p:tgtEl>
                                          <p:spTgt spid="1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4"/>
                                        </p:tgtEl>
                                        <p:attrNameLst>
                                          <p:attrName>style.visibility</p:attrName>
                                        </p:attrNameLst>
                                      </p:cBhvr>
                                      <p:to>
                                        <p:strVal val="visible"/>
                                      </p:to>
                                    </p:set>
                                    <p:animEffect transition="in" filter="fade">
                                      <p:cBhvr>
                                        <p:cTn id="15" dur="500"/>
                                        <p:tgtEl>
                                          <p:spTgt spid="194"/>
                                        </p:tgtEl>
                                      </p:cBhvr>
                                    </p:animEffect>
                                  </p:childTnLst>
                                </p:cTn>
                              </p:par>
                              <p:par>
                                <p:cTn id="16" presetID="10" presetClass="entr" presetSubtype="0" fill="hold" nodeType="withEffect">
                                  <p:stCondLst>
                                    <p:cond delay="0"/>
                                  </p:stCondLst>
                                  <p:childTnLst>
                                    <p:set>
                                      <p:cBhvr>
                                        <p:cTn id="17" dur="1" fill="hold">
                                          <p:stCondLst>
                                            <p:cond delay="0"/>
                                          </p:stCondLst>
                                        </p:cTn>
                                        <p:tgtEl>
                                          <p:spTgt spid="192"/>
                                        </p:tgtEl>
                                        <p:attrNameLst>
                                          <p:attrName>style.visibility</p:attrName>
                                        </p:attrNameLst>
                                      </p:cBhvr>
                                      <p:to>
                                        <p:strVal val="visible"/>
                                      </p:to>
                                    </p:set>
                                    <p:animEffect transition="in" filter="fade">
                                      <p:cBhvr>
                                        <p:cTn id="18"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BIZ UDPゴシック" panose="020B0400000000000000" pitchFamily="50" charset="-128"/>
                <a:ea typeface="BIZ UDPゴシック" panose="020B0400000000000000" pitchFamily="50" charset="-128"/>
                <a:sym typeface="Arial"/>
              </a:rPr>
              <a:t>10</a:t>
            </a:fld>
            <a:endParaRPr>
              <a:latin typeface="BIZ UDPゴシック" panose="020B0400000000000000" pitchFamily="50" charset="-128"/>
              <a:ea typeface="BIZ UDPゴシック" panose="020B0400000000000000" pitchFamily="50" charset="-128"/>
              <a:sym typeface="Arial"/>
            </a:endParaRPr>
          </a:p>
        </p:txBody>
      </p:sp>
      <p:grpSp>
        <p:nvGrpSpPr>
          <p:cNvPr id="205" name="Google Shape;205;p24"/>
          <p:cNvGrpSpPr/>
          <p:nvPr/>
        </p:nvGrpSpPr>
        <p:grpSpPr>
          <a:xfrm>
            <a:off x="10091930" y="569724"/>
            <a:ext cx="1067969" cy="369332"/>
            <a:chOff x="10142730" y="646668"/>
            <a:chExt cx="1067969" cy="369332"/>
          </a:xfrm>
        </p:grpSpPr>
        <p:pic>
          <p:nvPicPr>
            <p:cNvPr id="206" name="Google Shape;206;p24"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207" name="Google Shape;207;p24"/>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BIZ UDPゴシック" panose="020B0400000000000000" pitchFamily="50" charset="-128"/>
                  <a:ea typeface="BIZ UDPゴシック" panose="020B0400000000000000" pitchFamily="50" charset="-128"/>
                  <a:sym typeface="Arial"/>
                </a:rPr>
                <a:t>P10</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209" name="Google Shape;209;p24"/>
          <p:cNvSpPr txBox="1"/>
          <p:nvPr/>
        </p:nvSpPr>
        <p:spPr>
          <a:xfrm>
            <a:off x="911225" y="4405887"/>
            <a:ext cx="10369551" cy="1200288"/>
          </a:xfrm>
          <a:prstGeom prst="rect">
            <a:avLst/>
          </a:prstGeom>
          <a:solidFill>
            <a:srgbClr val="D8D8D8">
              <a:alpha val="49803"/>
            </a:srgbClr>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400"/>
              <a:buFont typeface="Arial"/>
              <a:buNone/>
            </a:pP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ライバルが禁止物質を含む可能性があるサプリメントを使っていたと知ったとき、</a:t>
            </a:r>
            <a:r>
              <a:rPr lang="ja-JP" altLang="en-US"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どのような</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要因があなたの行動や判断に影響を与えると思いますか？</a:t>
            </a:r>
            <a:endParaRPr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210" name="Google Shape;210;p24" descr="A cartoon of a person talking to a person&#10;&#10;Description automatically generated"/>
          <p:cNvPicPr preferRelativeResize="0"/>
          <p:nvPr/>
        </p:nvPicPr>
        <p:blipFill rotWithShape="1">
          <a:blip r:embed="rId4">
            <a:alphaModFix/>
          </a:blip>
          <a:srcRect/>
          <a:stretch/>
        </p:blipFill>
        <p:spPr>
          <a:xfrm>
            <a:off x="3999346" y="1719380"/>
            <a:ext cx="4347139" cy="2544276"/>
          </a:xfrm>
          <a:prstGeom prst="rect">
            <a:avLst/>
          </a:prstGeom>
          <a:noFill/>
          <a:ln>
            <a:noFill/>
          </a:ln>
        </p:spPr>
      </p:pic>
      <p:sp>
        <p:nvSpPr>
          <p:cNvPr id="211" name="Google Shape;211;p24"/>
          <p:cNvSpPr txBox="1"/>
          <p:nvPr/>
        </p:nvSpPr>
        <p:spPr>
          <a:xfrm>
            <a:off x="2629312" y="360785"/>
            <a:ext cx="6933373"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クリーンスポーツシナリオ</a:t>
            </a:r>
            <a:endParaRPr>
              <a:latin typeface="BIZ UDPゴシック" panose="020B0400000000000000" pitchFamily="50" charset="-128"/>
              <a:ea typeface="BIZ UDPゴシック" panose="020B0400000000000000" pitchFamily="50" charset="-128"/>
            </a:endParaRPr>
          </a:p>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ライバルとの差</a:t>
            </a:r>
            <a:endParaRPr>
              <a:latin typeface="BIZ UDPゴシック" panose="020B0400000000000000" pitchFamily="50" charset="-128"/>
              <a:ea typeface="BIZ UDPゴシック" panose="020B0400000000000000" pitchFamily="50" charset="-128"/>
            </a:endParaRPr>
          </a:p>
        </p:txBody>
      </p:sp>
      <p:sp>
        <p:nvSpPr>
          <p:cNvPr id="212" name="Google Shape;212;p24"/>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2" name="Google Shape;90;p36">
            <a:extLst>
              <a:ext uri="{FF2B5EF4-FFF2-40B4-BE49-F238E27FC236}">
                <a16:creationId xmlns:a16="http://schemas.microsoft.com/office/drawing/2014/main" id="{5526CD44-EEA0-ABBE-7C6A-2020CFC4D8C7}"/>
              </a:ext>
            </a:extLst>
          </p:cNvPr>
          <p:cNvSpPr txBox="1"/>
          <p:nvPr/>
        </p:nvSpPr>
        <p:spPr>
          <a:xfrm>
            <a:off x="6851604" y="5741789"/>
            <a:ext cx="4527596"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UNIVAS(2023)</a:t>
            </a:r>
            <a:r>
              <a:rPr lang="ja-JP" altLang="en-US"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8"/>
          <p:cNvPicPr preferRelativeResize="0"/>
          <p:nvPr/>
        </p:nvPicPr>
        <p:blipFill rotWithShape="1">
          <a:blip r:embed="rId3">
            <a:alphaModFix/>
          </a:blip>
          <a:srcRect/>
          <a:stretch/>
        </p:blipFill>
        <p:spPr>
          <a:xfrm>
            <a:off x="7688187" y="1840128"/>
            <a:ext cx="3592588" cy="2373598"/>
          </a:xfrm>
          <a:prstGeom prst="rect">
            <a:avLst/>
          </a:prstGeom>
          <a:noFill/>
          <a:ln>
            <a:noFill/>
          </a:ln>
        </p:spPr>
      </p:pic>
      <p:sp>
        <p:nvSpPr>
          <p:cNvPr id="219" name="Google Shape;219;p38"/>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BIZ UDPゴシック" panose="020B0400000000000000" pitchFamily="50" charset="-128"/>
                <a:ea typeface="BIZ UDPゴシック" panose="020B0400000000000000" pitchFamily="50" charset="-128"/>
                <a:sym typeface="Arial"/>
              </a:rPr>
              <a:t>11</a:t>
            </a:fld>
            <a:endParaRPr>
              <a:latin typeface="BIZ UDPゴシック" panose="020B0400000000000000" pitchFamily="50" charset="-128"/>
              <a:ea typeface="BIZ UDPゴシック" panose="020B0400000000000000" pitchFamily="50" charset="-128"/>
              <a:sym typeface="Arial"/>
            </a:endParaRPr>
          </a:p>
        </p:txBody>
      </p:sp>
      <p:sp>
        <p:nvSpPr>
          <p:cNvPr id="220" name="Google Shape;220;p38"/>
          <p:cNvSpPr txBox="1"/>
          <p:nvPr/>
        </p:nvSpPr>
        <p:spPr>
          <a:xfrm>
            <a:off x="911218" y="2277497"/>
            <a:ext cx="7366508"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自分で対処するか、サポートを</a:t>
            </a:r>
            <a:r>
              <a:rPr lang="ja-JP" altLang="en-US" sz="2800" b="1" dirty="0">
                <a:latin typeface="BIZ UDPゴシック" panose="020B0400000000000000" pitchFamily="50" charset="-128"/>
                <a:ea typeface="BIZ UDPゴシック" panose="020B0400000000000000" pitchFamily="50" charset="-128"/>
              </a:rPr>
              <a:t>求める</a:t>
            </a:r>
            <a:r>
              <a:rPr lang="ja-JP" sz="28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か？</a:t>
            </a:r>
            <a:endParaRPr sz="28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それぞれの選択</a:t>
            </a:r>
            <a:r>
              <a:rPr lang="ja-JP" altLang="en-US"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の</a:t>
            </a: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メリット・デメリット</a:t>
            </a:r>
            <a:r>
              <a:rPr lang="ja-JP" altLang="en-US" sz="20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は</a:t>
            </a: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endParaRPr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一人で対処するのが</a:t>
            </a:r>
            <a:r>
              <a:rPr lang="ja-JP" altLang="en-US" sz="2000" dirty="0">
                <a:latin typeface="BIZ UDPゴシック" panose="020B0400000000000000" pitchFamily="50" charset="-128"/>
                <a:ea typeface="BIZ UDPゴシック" panose="020B0400000000000000" pitchFamily="50" charset="-128"/>
              </a:rPr>
              <a:t>適切な</a:t>
            </a: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状況とは？</a:t>
            </a:r>
            <a:endParaRPr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サポートを求めるのが適切な状況とは？</a:t>
            </a:r>
            <a:endParaRPr sz="1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21" name="Google Shape;221;p38"/>
          <p:cNvSpPr txBox="1"/>
          <p:nvPr/>
        </p:nvSpPr>
        <p:spPr>
          <a:xfrm>
            <a:off x="911225" y="4653050"/>
            <a:ext cx="93483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dirty="0">
                <a:solidFill>
                  <a:srgbClr val="000000"/>
                </a:solidFill>
                <a:latin typeface="BIZ UDPゴシック" panose="020B0400000000000000" pitchFamily="50" charset="-128"/>
                <a:ea typeface="BIZ UDPゴシック" panose="020B0400000000000000" pitchFamily="50"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クリーンスポーツ実現のための</a:t>
            </a:r>
            <a:r>
              <a:rPr lang="ja-JP" altLang="en-US" sz="2800" b="1" i="0" u="none" strike="noStrike" cap="none" dirty="0">
                <a:solidFill>
                  <a:srgbClr val="000000"/>
                </a:solidFill>
                <a:latin typeface="BIZ UDPゴシック" panose="020B0400000000000000" pitchFamily="50" charset="-128"/>
                <a:ea typeface="BIZ UDPゴシック" panose="020B0400000000000000" pitchFamily="50" charset="-128"/>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行動</a:t>
            </a:r>
            <a:endParaRPr sz="28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個々の倫理的・道徳的な価値観と目標設定が重要。</a:t>
            </a:r>
            <a:endParaRPr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自分の価値観に</a:t>
            </a:r>
            <a:r>
              <a:rPr lang="ja-JP" sz="20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基づ</a:t>
            </a:r>
            <a:r>
              <a:rPr lang="ja-JP" altLang="en-US" sz="20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き、</a:t>
            </a:r>
            <a:r>
              <a:rPr lang="ja-JP" sz="20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クリーンな競技生活を目指す動機付けを行い、</a:t>
            </a:r>
            <a:endParaRPr sz="2000" b="0" i="0" u="none" strike="noStrike" cap="none" dirty="0">
              <a:solidFill>
                <a:schemeClr val="tx1"/>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00000"/>
              </a:lnSpc>
              <a:spcBef>
                <a:spcPts val="0"/>
              </a:spcBef>
              <a:spcAft>
                <a:spcPts val="0"/>
              </a:spcAft>
              <a:buClr>
                <a:srgbClr val="000000"/>
              </a:buClr>
              <a:buSzPts val="2000"/>
              <a:buFont typeface="Arial"/>
              <a:buNone/>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　　他者からの影響を健全に受け</a:t>
            </a:r>
            <a:r>
              <a:rPr lang="ja-JP" altLang="en-US" sz="2000" dirty="0">
                <a:latin typeface="BIZ UDPゴシック" panose="020B0400000000000000" pitchFamily="50" charset="-128"/>
                <a:ea typeface="BIZ UDPゴシック" panose="020B0400000000000000" pitchFamily="50" charset="-128"/>
              </a:rPr>
              <a:t>入れ</a:t>
            </a:r>
            <a:r>
              <a:rPr lang="ja-JP" sz="20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a:t>
            </a:r>
            <a:r>
              <a:rPr lang="ja-JP" sz="2000" dirty="0">
                <a:solidFill>
                  <a:schemeClr val="tx1"/>
                </a:solidFill>
                <a:latin typeface="BIZ UDPゴシック" panose="020B0400000000000000" pitchFamily="50" charset="-128"/>
                <a:ea typeface="BIZ UDPゴシック" panose="020B0400000000000000" pitchFamily="50" charset="-12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対処</a:t>
            </a:r>
            <a:r>
              <a:rPr lang="ja-JP" altLang="en-US" sz="2000" dirty="0">
                <a:solidFill>
                  <a:schemeClr val="tx1"/>
                </a:solidFill>
                <a:latin typeface="BIZ UDPゴシック" panose="020B0400000000000000" pitchFamily="50" charset="-128"/>
                <a:ea typeface="BIZ UDPゴシック" panose="020B0400000000000000" pitchFamily="50" charset="-12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する方法を</a:t>
            </a:r>
            <a:r>
              <a:rPr lang="ja-JP" sz="20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考えてみましょう。</a:t>
            </a:r>
            <a:endParaRPr sz="1400" b="0" i="0" u="none" strike="noStrike" cap="none" dirty="0">
              <a:solidFill>
                <a:schemeClr val="tx1"/>
              </a:solidFill>
              <a:latin typeface="BIZ UDPゴシック" panose="020B0400000000000000" pitchFamily="50" charset="-128"/>
              <a:ea typeface="BIZ UDPゴシック" panose="020B0400000000000000" pitchFamily="50" charset="-128"/>
              <a:sym typeface="Arial"/>
            </a:endParaRPr>
          </a:p>
        </p:txBody>
      </p:sp>
      <p:sp>
        <p:nvSpPr>
          <p:cNvPr id="222" name="Google Shape;222;p38"/>
          <p:cNvSpPr txBox="1"/>
          <p:nvPr/>
        </p:nvSpPr>
        <p:spPr>
          <a:xfrm>
            <a:off x="3753146" y="492780"/>
            <a:ext cx="4666662"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クリーンスポーツシナリオ</a:t>
            </a:r>
            <a:endParaRPr>
              <a:latin typeface="BIZ UDPゴシック" panose="020B0400000000000000" pitchFamily="50" charset="-128"/>
              <a:ea typeface="BIZ UDPゴシック" panose="020B0400000000000000" pitchFamily="50" charset="-128"/>
            </a:endParaRPr>
          </a:p>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ライバルとの差</a:t>
            </a:r>
            <a:endParaRPr>
              <a:latin typeface="BIZ UDPゴシック" panose="020B0400000000000000" pitchFamily="50" charset="-128"/>
              <a:ea typeface="BIZ UDPゴシック" panose="020B0400000000000000" pitchFamily="50" charset="-128"/>
            </a:endParaRPr>
          </a:p>
        </p:txBody>
      </p:sp>
      <p:sp>
        <p:nvSpPr>
          <p:cNvPr id="223" name="Google Shape;223;p38"/>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BIZ UDPゴシック" panose="020B0400000000000000" pitchFamily="50" charset="-128"/>
                <a:ea typeface="BIZ UDPゴシック" panose="020B0400000000000000" pitchFamily="50" charset="-128"/>
                <a:sym typeface="Arial"/>
              </a:rPr>
              <a:t>12</a:t>
            </a:fld>
            <a:endParaRPr>
              <a:latin typeface="BIZ UDPゴシック" panose="020B0400000000000000" pitchFamily="50" charset="-128"/>
              <a:ea typeface="BIZ UDPゴシック" panose="020B0400000000000000" pitchFamily="50" charset="-128"/>
              <a:sym typeface="Arial"/>
            </a:endParaRPr>
          </a:p>
        </p:txBody>
      </p:sp>
      <p:sp>
        <p:nvSpPr>
          <p:cNvPr id="230" name="Google Shape;230;p25"/>
          <p:cNvSpPr txBox="1"/>
          <p:nvPr/>
        </p:nvSpPr>
        <p:spPr>
          <a:xfrm>
            <a:off x="4423202" y="492780"/>
            <a:ext cx="389876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まとめ（学んだこと）</a:t>
            </a:r>
            <a:endParaRPr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231" name="Google Shape;231;p25"/>
          <p:cNvSpPr txBox="1"/>
          <p:nvPr/>
        </p:nvSpPr>
        <p:spPr>
          <a:xfrm>
            <a:off x="911224" y="1353866"/>
            <a:ext cx="70718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rgbClr val="000000"/>
                </a:solidFill>
                <a:latin typeface="BIZ UDPゴシック" panose="020B0400000000000000" pitchFamily="50" charset="-128"/>
                <a:ea typeface="BIZ UDPゴシック" panose="020B0400000000000000" pitchFamily="50" charset="-128"/>
                <a:sym typeface="Arial"/>
              </a:rPr>
              <a:t>クリーンスポーツの実現のためには・・・</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32" name="Google Shape;232;p25"/>
          <p:cNvSpPr txBox="1"/>
          <p:nvPr/>
        </p:nvSpPr>
        <p:spPr>
          <a:xfrm>
            <a:off x="916940" y="2322480"/>
            <a:ext cx="10363835" cy="1477287"/>
          </a:xfrm>
          <a:prstGeom prst="rect">
            <a:avLst/>
          </a:prstGeom>
          <a:solidFill>
            <a:srgbClr val="C0E4F5">
              <a:alpha val="49803"/>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サプリメント</a:t>
            </a:r>
            <a:r>
              <a:rPr lang="ja-JP" altLang="en-US"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の使用</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は</a:t>
            </a:r>
            <a:r>
              <a:rPr lang="ja-JP" altLang="en-US"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ドーピングのリスク</a:t>
            </a:r>
            <a:r>
              <a:rPr lang="ja-JP" altLang="en-US"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があるため、慎重に判断</a:t>
            </a:r>
            <a:endParaRPr lang="en-US" alt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50000"/>
              </a:lnSpc>
              <a:spcBef>
                <a:spcPts val="0"/>
              </a:spcBef>
              <a:spcAft>
                <a:spcPts val="0"/>
              </a:spcAft>
              <a:buNone/>
            </a:pPr>
            <a:r>
              <a:rPr lang="ja-JP" altLang="en-US"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すること</a:t>
            </a:r>
            <a:endParaRPr sz="2400" b="1" i="0" u="none" strike="noStrike" cap="none" dirty="0">
              <a:solidFill>
                <a:schemeClr val="accent2"/>
              </a:solidFill>
              <a:latin typeface="BIZ UDPゴシック" panose="020B0400000000000000" pitchFamily="50" charset="-128"/>
              <a:ea typeface="BIZ UDPゴシック" panose="020B0400000000000000" pitchFamily="50" charset="-128"/>
              <a:sym typeface="Arial"/>
            </a:endParaRPr>
          </a:p>
        </p:txBody>
      </p:sp>
      <p:sp>
        <p:nvSpPr>
          <p:cNvPr id="233" name="Google Shape;233;p25"/>
          <p:cNvSpPr txBox="1"/>
          <p:nvPr/>
        </p:nvSpPr>
        <p:spPr>
          <a:xfrm>
            <a:off x="916940" y="4044880"/>
            <a:ext cx="10363800" cy="923289"/>
          </a:xfrm>
          <a:prstGeom prst="rect">
            <a:avLst/>
          </a:prstGeom>
          <a:solidFill>
            <a:srgbClr val="C0E4F5">
              <a:alpha val="49803"/>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24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周囲の</a:t>
            </a: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状況</a:t>
            </a:r>
            <a:r>
              <a:rPr lang="ja-JP" sz="24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を冷静に</a:t>
            </a: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見極め</a:t>
            </a:r>
            <a:r>
              <a:rPr lang="ja-JP" sz="3600" b="0" i="0" u="none" strike="noStrike" cap="none" dirty="0">
                <a:solidFill>
                  <a:srgbClr val="FF6600"/>
                </a:solidFill>
                <a:latin typeface="BIZ UDPゴシック" panose="020B0400000000000000" pitchFamily="50" charset="-128"/>
                <a:ea typeface="BIZ UDPゴシック" panose="020B0400000000000000" pitchFamily="50" charset="-128"/>
                <a:sym typeface="Arial"/>
              </a:rPr>
              <a:t>、</a:t>
            </a: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適切な対応</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を選ぶこと</a:t>
            </a:r>
            <a:endParaRPr sz="2400" b="0"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234" name="Google Shape;234;p25"/>
          <p:cNvSpPr txBox="1"/>
          <p:nvPr/>
        </p:nvSpPr>
        <p:spPr>
          <a:xfrm>
            <a:off x="916940" y="5148261"/>
            <a:ext cx="10363800" cy="923289"/>
          </a:xfrm>
          <a:prstGeom prst="rect">
            <a:avLst/>
          </a:prstGeom>
          <a:solidFill>
            <a:srgbClr val="C0E4F5">
              <a:alpha val="49803"/>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自分とスポーツの未来を守るため、</a:t>
            </a: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正しい選択を続ける</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こと</a:t>
            </a:r>
            <a:endParaRPr sz="2400" b="1" i="0" u="none" strike="noStrike" cap="none" dirty="0">
              <a:solidFill>
                <a:schemeClr val="accent2"/>
              </a:solidFill>
              <a:latin typeface="BIZ UDPゴシック" panose="020B0400000000000000" pitchFamily="50" charset="-128"/>
              <a:ea typeface="BIZ UDPゴシック" panose="020B0400000000000000" pitchFamily="50" charset="-128"/>
              <a:sym typeface="Arial"/>
            </a:endParaRPr>
          </a:p>
        </p:txBody>
      </p:sp>
      <p:grpSp>
        <p:nvGrpSpPr>
          <p:cNvPr id="235" name="Google Shape;235;p25"/>
          <p:cNvGrpSpPr/>
          <p:nvPr/>
        </p:nvGrpSpPr>
        <p:grpSpPr>
          <a:xfrm>
            <a:off x="707239" y="4993315"/>
            <a:ext cx="407972" cy="424450"/>
            <a:chOff x="8357762" y="1269130"/>
            <a:chExt cx="407972" cy="424450"/>
          </a:xfrm>
        </p:grpSpPr>
        <p:sp>
          <p:nvSpPr>
            <p:cNvPr id="236" name="Google Shape;236;p25"/>
            <p:cNvSpPr/>
            <p:nvPr/>
          </p:nvSpPr>
          <p:spPr>
            <a:xfrm>
              <a:off x="8357762" y="1285608"/>
              <a:ext cx="407972" cy="407972"/>
            </a:xfrm>
            <a:prstGeom prst="ellipse">
              <a:avLst/>
            </a:prstGeom>
            <a:solidFill>
              <a:srgbClr val="2658A0"/>
            </a:solidFill>
            <a:ln w="19050" cap="flat" cmpd="sng">
              <a:solidFill>
                <a:srgbClr val="2658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237" name="Google Shape;237;p25"/>
            <p:cNvSpPr txBox="1"/>
            <p:nvPr/>
          </p:nvSpPr>
          <p:spPr>
            <a:xfrm>
              <a:off x="8371634" y="1269130"/>
              <a:ext cx="38023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FFFFFF"/>
                  </a:solidFill>
                  <a:latin typeface="BIZ UDPゴシック" panose="020B0400000000000000" pitchFamily="50" charset="-128"/>
                  <a:ea typeface="BIZ UDPゴシック" panose="020B0400000000000000" pitchFamily="50" charset="-128"/>
                  <a:sym typeface="Arial"/>
                </a:rPr>
                <a:t>３</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grpSp>
        <p:nvGrpSpPr>
          <p:cNvPr id="238" name="Google Shape;238;p25"/>
          <p:cNvGrpSpPr/>
          <p:nvPr/>
        </p:nvGrpSpPr>
        <p:grpSpPr>
          <a:xfrm>
            <a:off x="707239" y="3835794"/>
            <a:ext cx="407972" cy="424450"/>
            <a:chOff x="8357762" y="1269130"/>
            <a:chExt cx="407972" cy="424450"/>
          </a:xfrm>
        </p:grpSpPr>
        <p:sp>
          <p:nvSpPr>
            <p:cNvPr id="239" name="Google Shape;239;p25"/>
            <p:cNvSpPr/>
            <p:nvPr/>
          </p:nvSpPr>
          <p:spPr>
            <a:xfrm>
              <a:off x="8357762" y="1285608"/>
              <a:ext cx="407972" cy="407972"/>
            </a:xfrm>
            <a:prstGeom prst="ellipse">
              <a:avLst/>
            </a:prstGeom>
            <a:solidFill>
              <a:srgbClr val="2658A0"/>
            </a:solidFill>
            <a:ln w="19050" cap="flat" cmpd="sng">
              <a:solidFill>
                <a:srgbClr val="2658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240" name="Google Shape;240;p25"/>
            <p:cNvSpPr txBox="1"/>
            <p:nvPr/>
          </p:nvSpPr>
          <p:spPr>
            <a:xfrm>
              <a:off x="8371634" y="1269130"/>
              <a:ext cx="38023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FFFFFF"/>
                  </a:solidFill>
                  <a:latin typeface="BIZ UDPゴシック" panose="020B0400000000000000" pitchFamily="50" charset="-128"/>
                  <a:ea typeface="BIZ UDPゴシック" panose="020B0400000000000000" pitchFamily="50" charset="-128"/>
                  <a:sym typeface="Arial"/>
                </a:rPr>
                <a:t>２</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grpSp>
        <p:nvGrpSpPr>
          <p:cNvPr id="241" name="Google Shape;241;p25"/>
          <p:cNvGrpSpPr/>
          <p:nvPr/>
        </p:nvGrpSpPr>
        <p:grpSpPr>
          <a:xfrm>
            <a:off x="707239" y="2098648"/>
            <a:ext cx="407972" cy="424450"/>
            <a:chOff x="8357762" y="1269130"/>
            <a:chExt cx="407972" cy="424450"/>
          </a:xfrm>
        </p:grpSpPr>
        <p:sp>
          <p:nvSpPr>
            <p:cNvPr id="242" name="Google Shape;242;p25"/>
            <p:cNvSpPr/>
            <p:nvPr/>
          </p:nvSpPr>
          <p:spPr>
            <a:xfrm>
              <a:off x="8357762" y="1285608"/>
              <a:ext cx="407972" cy="407972"/>
            </a:xfrm>
            <a:prstGeom prst="ellipse">
              <a:avLst/>
            </a:prstGeom>
            <a:solidFill>
              <a:srgbClr val="2658A0"/>
            </a:solidFill>
            <a:ln w="19050" cap="flat" cmpd="sng">
              <a:solidFill>
                <a:srgbClr val="2658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243" name="Google Shape;243;p25"/>
            <p:cNvSpPr txBox="1"/>
            <p:nvPr/>
          </p:nvSpPr>
          <p:spPr>
            <a:xfrm>
              <a:off x="8388465" y="1269130"/>
              <a:ext cx="34656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dirty="0">
                  <a:solidFill>
                    <a:srgbClr val="FFFFFF"/>
                  </a:solidFill>
                  <a:latin typeface="BIZ UDPゴシック" panose="020B0400000000000000" pitchFamily="50" charset="-128"/>
                  <a:ea typeface="BIZ UDPゴシック" panose="020B0400000000000000" pitchFamily="50" charset="-128"/>
                  <a:sym typeface="Arial"/>
                </a:rPr>
                <a:t>１</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244" name="Google Shape;244;p25"/>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randombar(horizontal)">
                                      <p:cBhvr>
                                        <p:cTn id="12" dur="500"/>
                                        <p:tgtEl>
                                          <p:spTgt spid="232"/>
                                        </p:tgtEl>
                                      </p:cBhvr>
                                    </p:animEffect>
                                  </p:childTnLst>
                                </p:cTn>
                              </p:par>
                              <p:par>
                                <p:cTn id="13" presetID="14" presetClass="entr" presetSubtype="10" fill="hold" nodeType="withEffect">
                                  <p:stCondLst>
                                    <p:cond delay="0"/>
                                  </p:stCondLst>
                                  <p:childTnLst>
                                    <p:set>
                                      <p:cBhvr>
                                        <p:cTn id="14" dur="1" fill="hold">
                                          <p:stCondLst>
                                            <p:cond delay="0"/>
                                          </p:stCondLst>
                                        </p:cTn>
                                        <p:tgtEl>
                                          <p:spTgt spid="241"/>
                                        </p:tgtEl>
                                        <p:attrNameLst>
                                          <p:attrName>style.visibility</p:attrName>
                                        </p:attrNameLst>
                                      </p:cBhvr>
                                      <p:to>
                                        <p:strVal val="visible"/>
                                      </p:to>
                                    </p:set>
                                    <p:animEffect transition="in" filter="randombar(horizontal)">
                                      <p:cBhvr>
                                        <p:cTn id="15" dur="500"/>
                                        <p:tgtEl>
                                          <p:spTgt spid="24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33"/>
                                        </p:tgtEl>
                                        <p:attrNameLst>
                                          <p:attrName>style.visibility</p:attrName>
                                        </p:attrNameLst>
                                      </p:cBhvr>
                                      <p:to>
                                        <p:strVal val="visible"/>
                                      </p:to>
                                    </p:set>
                                    <p:animEffect transition="in" filter="randombar(horizontal)">
                                      <p:cBhvr>
                                        <p:cTn id="20" dur="500"/>
                                        <p:tgtEl>
                                          <p:spTgt spid="233"/>
                                        </p:tgtEl>
                                      </p:cBhvr>
                                    </p:animEffect>
                                  </p:childTnLst>
                                </p:cTn>
                              </p:par>
                              <p:par>
                                <p:cTn id="21" presetID="14" presetClass="entr" presetSubtype="10" fill="hold" nodeType="withEffect">
                                  <p:stCondLst>
                                    <p:cond delay="0"/>
                                  </p:stCondLst>
                                  <p:childTnLst>
                                    <p:set>
                                      <p:cBhvr>
                                        <p:cTn id="22" dur="1" fill="hold">
                                          <p:stCondLst>
                                            <p:cond delay="0"/>
                                          </p:stCondLst>
                                        </p:cTn>
                                        <p:tgtEl>
                                          <p:spTgt spid="238"/>
                                        </p:tgtEl>
                                        <p:attrNameLst>
                                          <p:attrName>style.visibility</p:attrName>
                                        </p:attrNameLst>
                                      </p:cBhvr>
                                      <p:to>
                                        <p:strVal val="visible"/>
                                      </p:to>
                                    </p:set>
                                    <p:animEffect transition="in" filter="randombar(horizontal)">
                                      <p:cBhvr>
                                        <p:cTn id="23" dur="500"/>
                                        <p:tgtEl>
                                          <p:spTgt spid="23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34"/>
                                        </p:tgtEl>
                                        <p:attrNameLst>
                                          <p:attrName>style.visibility</p:attrName>
                                        </p:attrNameLst>
                                      </p:cBhvr>
                                      <p:to>
                                        <p:strVal val="visible"/>
                                      </p:to>
                                    </p:set>
                                    <p:animEffect transition="in" filter="randombar(horizontal)">
                                      <p:cBhvr>
                                        <p:cTn id="28" dur="500"/>
                                        <p:tgtEl>
                                          <p:spTgt spid="234"/>
                                        </p:tgtEl>
                                      </p:cBhvr>
                                    </p:animEffect>
                                  </p:childTnLst>
                                </p:cTn>
                              </p:par>
                              <p:par>
                                <p:cTn id="29" presetID="14" presetClass="entr" presetSubtype="10" fill="hold" nodeType="withEffect">
                                  <p:stCondLst>
                                    <p:cond delay="0"/>
                                  </p:stCondLst>
                                  <p:childTnLst>
                                    <p:set>
                                      <p:cBhvr>
                                        <p:cTn id="30" dur="1" fill="hold">
                                          <p:stCondLst>
                                            <p:cond delay="0"/>
                                          </p:stCondLst>
                                        </p:cTn>
                                        <p:tgtEl>
                                          <p:spTgt spid="235"/>
                                        </p:tgtEl>
                                        <p:attrNameLst>
                                          <p:attrName>style.visibility</p:attrName>
                                        </p:attrNameLst>
                                      </p:cBhvr>
                                      <p:to>
                                        <p:strVal val="visible"/>
                                      </p:to>
                                    </p:set>
                                    <p:animEffect transition="in" filter="randombar(horizontal)">
                                      <p:cBhvr>
                                        <p:cTn id="3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txBox="1"/>
          <p:nvPr/>
        </p:nvSpPr>
        <p:spPr>
          <a:xfrm>
            <a:off x="18852" y="421983"/>
            <a:ext cx="12192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ja-JP" sz="36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309" name="Google Shape;309;p18"/>
          <p:cNvSpPr txBox="1"/>
          <p:nvPr/>
        </p:nvSpPr>
        <p:spPr>
          <a:xfrm>
            <a:off x="0" y="75017"/>
            <a:ext cx="121920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1F5C99"/>
                </a:solidFill>
                <a:latin typeface="BIZ UDPゴシック" panose="020B0400000000000000" pitchFamily="50" charset="-128"/>
                <a:ea typeface="BIZ UDPゴシック" panose="020B0400000000000000" pitchFamily="50" charset="-128"/>
                <a:sym typeface="Arial"/>
              </a:rPr>
              <a:t>大学生のためのドーピング防止教育</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314" name="Google Shape;314;p18"/>
          <p:cNvPicPr preferRelativeResize="0"/>
          <p:nvPr/>
        </p:nvPicPr>
        <p:blipFill rotWithShape="1">
          <a:blip r:embed="rId3">
            <a:alphaModFix/>
          </a:blip>
          <a:srcRect/>
          <a:stretch/>
        </p:blipFill>
        <p:spPr>
          <a:xfrm>
            <a:off x="2428801" y="1296720"/>
            <a:ext cx="2588586" cy="3662878"/>
          </a:xfrm>
          <a:prstGeom prst="rect">
            <a:avLst/>
          </a:prstGeom>
          <a:noFill/>
          <a:ln w="9525" cap="flat" cmpd="sng">
            <a:solidFill>
              <a:srgbClr val="D0D0D0"/>
            </a:solidFill>
            <a:prstDash val="solid"/>
            <a:round/>
            <a:headEnd type="none" w="sm" len="sm"/>
            <a:tailEnd type="none" w="sm" len="sm"/>
          </a:ln>
        </p:spPr>
      </p:pic>
      <p:sp>
        <p:nvSpPr>
          <p:cNvPr id="315" name="Google Shape;315;p18"/>
          <p:cNvSpPr txBox="1"/>
          <p:nvPr/>
        </p:nvSpPr>
        <p:spPr>
          <a:xfrm>
            <a:off x="1992137" y="5100744"/>
            <a:ext cx="337648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教材テキスト</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317" name="Google Shape;317;p18"/>
          <p:cNvPicPr preferRelativeResize="0"/>
          <p:nvPr/>
        </p:nvPicPr>
        <p:blipFill rotWithShape="1">
          <a:blip r:embed="rId4">
            <a:alphaModFix/>
          </a:blip>
          <a:srcRect/>
          <a:stretch/>
        </p:blipFill>
        <p:spPr>
          <a:xfrm>
            <a:off x="5856394" y="1850240"/>
            <a:ext cx="3899335" cy="2739988"/>
          </a:xfrm>
          <a:prstGeom prst="rect">
            <a:avLst/>
          </a:prstGeom>
          <a:noFill/>
          <a:ln>
            <a:noFill/>
          </a:ln>
        </p:spPr>
      </p:pic>
      <p:pic>
        <p:nvPicPr>
          <p:cNvPr id="318" name="Google Shape;318;p18"/>
          <p:cNvPicPr preferRelativeResize="0"/>
          <p:nvPr/>
        </p:nvPicPr>
        <p:blipFill rotWithShape="1">
          <a:blip r:embed="rId5">
            <a:alphaModFix/>
          </a:blip>
          <a:srcRect t="19973"/>
          <a:stretch/>
        </p:blipFill>
        <p:spPr>
          <a:xfrm>
            <a:off x="5411903" y="1312298"/>
            <a:ext cx="4788319" cy="516979"/>
          </a:xfrm>
          <a:prstGeom prst="rect">
            <a:avLst/>
          </a:prstGeom>
          <a:noFill/>
          <a:ln>
            <a:noFill/>
          </a:ln>
        </p:spPr>
      </p:pic>
      <p:sp>
        <p:nvSpPr>
          <p:cNvPr id="319" name="Google Shape;319;p18"/>
          <p:cNvSpPr txBox="1"/>
          <p:nvPr/>
        </p:nvSpPr>
        <p:spPr>
          <a:xfrm>
            <a:off x="6291693" y="4854523"/>
            <a:ext cx="325745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クリーンスポーツエピソード</a:t>
            </a:r>
            <a:endParaRPr sz="16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シナリオムービークリップ</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2" name="Google Shape;65;p1">
            <a:extLst>
              <a:ext uri="{FF2B5EF4-FFF2-40B4-BE49-F238E27FC236}">
                <a16:creationId xmlns:a16="http://schemas.microsoft.com/office/drawing/2014/main" id="{92D3FB6D-E494-4789-12A4-7452DF03C063}"/>
              </a:ext>
            </a:extLst>
          </p:cNvPr>
          <p:cNvPicPr preferRelativeResize="0"/>
          <p:nvPr/>
        </p:nvPicPr>
        <p:blipFill rotWithShape="1">
          <a:blip r:embed="rId6">
            <a:alphaModFix/>
          </a:blip>
          <a:srcRect l="9131" t="54364" r="54141" b="8768"/>
          <a:stretch/>
        </p:blipFill>
        <p:spPr>
          <a:xfrm>
            <a:off x="6307922" y="5629621"/>
            <a:ext cx="1175643" cy="513662"/>
          </a:xfrm>
          <a:prstGeom prst="rect">
            <a:avLst/>
          </a:prstGeom>
          <a:noFill/>
          <a:ln>
            <a:noFill/>
          </a:ln>
        </p:spPr>
      </p:pic>
      <p:pic>
        <p:nvPicPr>
          <p:cNvPr id="3" name="Google Shape;65;p1">
            <a:extLst>
              <a:ext uri="{FF2B5EF4-FFF2-40B4-BE49-F238E27FC236}">
                <a16:creationId xmlns:a16="http://schemas.microsoft.com/office/drawing/2014/main" id="{1CF9597B-2A41-5409-17B8-7FAAD395C210}"/>
              </a:ext>
            </a:extLst>
          </p:cNvPr>
          <p:cNvPicPr preferRelativeResize="0"/>
          <p:nvPr/>
        </p:nvPicPr>
        <p:blipFill rotWithShape="1">
          <a:blip r:embed="rId6">
            <a:alphaModFix/>
          </a:blip>
          <a:srcRect l="20976" t="17343" r="20976" b="45636"/>
          <a:stretch/>
        </p:blipFill>
        <p:spPr>
          <a:xfrm>
            <a:off x="4237907" y="5628560"/>
            <a:ext cx="1858092" cy="515784"/>
          </a:xfrm>
          <a:prstGeom prst="rect">
            <a:avLst/>
          </a:prstGeom>
          <a:noFill/>
          <a:ln>
            <a:noFill/>
          </a:ln>
        </p:spPr>
      </p:pic>
      <p:sp>
        <p:nvSpPr>
          <p:cNvPr id="4" name="Google Shape;319;p18">
            <a:extLst>
              <a:ext uri="{FF2B5EF4-FFF2-40B4-BE49-F238E27FC236}">
                <a16:creationId xmlns:a16="http://schemas.microsoft.com/office/drawing/2014/main" id="{FCAD73DD-924C-30C4-0066-0472DB97E6B1}"/>
              </a:ext>
            </a:extLst>
          </p:cNvPr>
          <p:cNvSpPr txBox="1"/>
          <p:nvPr/>
        </p:nvSpPr>
        <p:spPr>
          <a:xfrm>
            <a:off x="4568757" y="6192333"/>
            <a:ext cx="3054485"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altLang="en-US" sz="11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協力：日本アンチドーピング機構（</a:t>
            </a:r>
            <a:r>
              <a:rPr lang="en-US" altLang="ja-JP" sz="11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JADA</a:t>
            </a:r>
            <a:r>
              <a:rPr lang="ja-JP" altLang="en-US" sz="11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endParaRPr sz="11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5" name="Google Shape;319;p18">
            <a:extLst>
              <a:ext uri="{FF2B5EF4-FFF2-40B4-BE49-F238E27FC236}">
                <a16:creationId xmlns:a16="http://schemas.microsoft.com/office/drawing/2014/main" id="{E64D6A7E-6F22-0610-442D-F69614721862}"/>
              </a:ext>
            </a:extLst>
          </p:cNvPr>
          <p:cNvSpPr txBox="1"/>
          <p:nvPr/>
        </p:nvSpPr>
        <p:spPr>
          <a:xfrm>
            <a:off x="4640580" y="6599549"/>
            <a:ext cx="757027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altLang="ja-JP" sz="1000" dirty="0">
                <a:latin typeface="BIZ UDPゴシック" panose="020B0400000000000000" pitchFamily="50" charset="-128"/>
                <a:ea typeface="BIZ UDPゴシック" panose="020B0400000000000000" pitchFamily="50" charset="-128"/>
              </a:rPr>
              <a:t>※</a:t>
            </a:r>
            <a:r>
              <a:rPr lang="ja-JP" altLang="en-US" sz="1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本資料の内容は著作権法により保護されています。無断での改変、を禁じます。ご理解とご協力をお願いいたします。</a:t>
            </a:r>
            <a:endParaRPr sz="1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5"/>
          <p:cNvSpPr txBox="1"/>
          <p:nvPr/>
        </p:nvSpPr>
        <p:spPr>
          <a:xfrm>
            <a:off x="10986654" y="6492875"/>
            <a:ext cx="120534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1</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75" name="Google Shape;75;p35"/>
          <p:cNvSpPr txBox="1"/>
          <p:nvPr/>
        </p:nvSpPr>
        <p:spPr>
          <a:xfrm>
            <a:off x="1409136" y="2177762"/>
            <a:ext cx="9392213" cy="2780977"/>
          </a:xfrm>
          <a:prstGeom prst="rect">
            <a:avLst/>
          </a:prstGeom>
          <a:noFill/>
          <a:ln>
            <a:noFill/>
          </a:ln>
        </p:spPr>
        <p:txBody>
          <a:bodyPr spcFirstLastPara="1" wrap="square" lIns="91425" tIns="45700" rIns="91425" bIns="45700" anchor="t" anchorCtr="0">
            <a:spAutoFit/>
          </a:bodyPr>
          <a:lstStyle/>
          <a:p>
            <a:pPr marR="0" lvl="0" algn="l" rtl="0">
              <a:lnSpc>
                <a:spcPct val="156250"/>
              </a:lnSpc>
              <a:spcBef>
                <a:spcPts val="0"/>
              </a:spcBef>
              <a:spcAft>
                <a:spcPts val="0"/>
              </a:spcAft>
              <a:buClr>
                <a:srgbClr val="000000"/>
              </a:buClr>
              <a:buSzPts val="3200"/>
            </a:pPr>
            <a:r>
              <a:rPr lang="ja-JP" altLang="en-US" sz="2800" b="0" i="0" u="none" strike="noStrike" cap="none" dirty="0">
                <a:solidFill>
                  <a:srgbClr val="437DA8"/>
                </a:solidFill>
                <a:latin typeface="BIZ UDPゴシック" panose="020B0400000000000000" pitchFamily="50" charset="-128"/>
                <a:ea typeface="BIZ UDPゴシック" panose="020B0400000000000000" pitchFamily="50" charset="-128"/>
                <a:sym typeface="Arial"/>
              </a:rPr>
              <a:t>❶</a:t>
            </a: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　</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アンチ・ドーピングの重要性を</a:t>
            </a:r>
            <a:r>
              <a:rPr lang="ja-JP" altLang="en-US"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認識</a:t>
            </a:r>
            <a:r>
              <a:rPr lang="ja-JP"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す</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る</a:t>
            </a:r>
            <a:endParaRPr dirty="0">
              <a:latin typeface="BIZ UDPゴシック" panose="020B0400000000000000" pitchFamily="50" charset="-128"/>
              <a:ea typeface="BIZ UDPゴシック" panose="020B0400000000000000" pitchFamily="50" charset="-128"/>
            </a:endParaRPr>
          </a:p>
          <a:p>
            <a:pPr marR="0" lvl="0" algn="l" rtl="0">
              <a:lnSpc>
                <a:spcPct val="156250"/>
              </a:lnSpc>
              <a:spcBef>
                <a:spcPts val="0"/>
              </a:spcBef>
              <a:spcAft>
                <a:spcPts val="0"/>
              </a:spcAft>
              <a:buClr>
                <a:srgbClr val="000000"/>
              </a:buClr>
              <a:buSzPts val="3200"/>
            </a:pPr>
            <a:r>
              <a:rPr lang="ja-JP" altLang="en-US" sz="2800" b="0" i="0" u="none" strike="noStrike" cap="none" dirty="0">
                <a:solidFill>
                  <a:srgbClr val="437DA8"/>
                </a:solidFill>
                <a:latin typeface="BIZ UDPゴシック" panose="020B0400000000000000" pitchFamily="50" charset="-128"/>
                <a:ea typeface="BIZ UDPゴシック" panose="020B0400000000000000" pitchFamily="50" charset="-128"/>
                <a:sym typeface="Arial"/>
              </a:rPr>
              <a:t>❷</a:t>
            </a: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　</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サプリメントの</a:t>
            </a:r>
            <a:r>
              <a:rPr lang="ja-JP"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リスクを</a:t>
            </a:r>
            <a:r>
              <a:rPr lang="ja-JP" altLang="en-US"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理解</a:t>
            </a:r>
            <a:r>
              <a:rPr lang="ja-JP"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す</a:t>
            </a:r>
            <a:r>
              <a:rPr lang="ja-JP" altLang="en-US"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る</a:t>
            </a:r>
            <a:endParaRPr dirty="0">
              <a:solidFill>
                <a:schemeClr val="tx1"/>
              </a:solidFill>
              <a:latin typeface="BIZ UDPゴシック" panose="020B0400000000000000" pitchFamily="50" charset="-128"/>
              <a:ea typeface="BIZ UDPゴシック" panose="020B0400000000000000" pitchFamily="50" charset="-128"/>
            </a:endParaRPr>
          </a:p>
          <a:p>
            <a:pPr marR="0" lvl="0" algn="l" rtl="0">
              <a:lnSpc>
                <a:spcPct val="156250"/>
              </a:lnSpc>
              <a:spcBef>
                <a:spcPts val="0"/>
              </a:spcBef>
              <a:spcAft>
                <a:spcPts val="0"/>
              </a:spcAft>
              <a:buClr>
                <a:srgbClr val="000000"/>
              </a:buClr>
              <a:buSzPts val="3200"/>
            </a:pPr>
            <a:r>
              <a:rPr lang="ja-JP" altLang="en-US" sz="2800" b="0" i="0" u="none" strike="noStrike" cap="none" dirty="0">
                <a:solidFill>
                  <a:srgbClr val="437DA8"/>
                </a:solidFill>
                <a:latin typeface="BIZ UDPゴシック" panose="020B0400000000000000" pitchFamily="50" charset="-128"/>
                <a:ea typeface="BIZ UDPゴシック" panose="020B0400000000000000" pitchFamily="50" charset="-128"/>
                <a:sym typeface="Arial"/>
              </a:rPr>
              <a:t>❸</a:t>
            </a: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　</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スポーツにおける倫理的・道徳的判断を考える</a:t>
            </a:r>
            <a:endParaRPr dirty="0">
              <a:latin typeface="BIZ UDPゴシック" panose="020B0400000000000000" pitchFamily="50" charset="-128"/>
              <a:ea typeface="BIZ UDPゴシック" panose="020B0400000000000000" pitchFamily="50" charset="-128"/>
            </a:endParaRPr>
          </a:p>
          <a:p>
            <a:pPr marR="0" lvl="0" algn="l" rtl="0">
              <a:lnSpc>
                <a:spcPct val="156250"/>
              </a:lnSpc>
              <a:spcBef>
                <a:spcPts val="0"/>
              </a:spcBef>
              <a:spcAft>
                <a:spcPts val="0"/>
              </a:spcAft>
              <a:buClr>
                <a:srgbClr val="000000"/>
              </a:buClr>
              <a:buSzPts val="3200"/>
            </a:pPr>
            <a:r>
              <a:rPr lang="ja-JP" altLang="en-US" sz="2800" b="0" i="0" u="none" strike="noStrike" cap="none" dirty="0">
                <a:solidFill>
                  <a:srgbClr val="437DA8"/>
                </a:solidFill>
                <a:latin typeface="BIZ UDPゴシック" panose="020B0400000000000000" pitchFamily="50" charset="-128"/>
                <a:ea typeface="BIZ UDPゴシック" panose="020B0400000000000000" pitchFamily="50" charset="-128"/>
                <a:sym typeface="Arial"/>
              </a:rPr>
              <a:t>❹</a:t>
            </a: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　</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適切な選択をする力を身につける</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76" name="Google Shape;76;p35"/>
          <p:cNvSpPr txBox="1"/>
          <p:nvPr/>
        </p:nvSpPr>
        <p:spPr>
          <a:xfrm>
            <a:off x="1409137" y="1306421"/>
            <a:ext cx="2629463" cy="52322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学習</a:t>
            </a:r>
            <a:r>
              <a:rPr lang="ja-JP" altLang="en-US"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コンテンツ</a:t>
            </a:r>
            <a:endParaRPr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77" name="Google Shape;77;p35"/>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36"/>
          <p:cNvPicPr preferRelativeResize="0"/>
          <p:nvPr/>
        </p:nvPicPr>
        <p:blipFill>
          <a:blip r:embed="rId3"/>
          <a:srcRect/>
          <a:stretch/>
        </p:blipFill>
        <p:spPr>
          <a:xfrm>
            <a:off x="3016224" y="1079795"/>
            <a:ext cx="6322954" cy="3115361"/>
          </a:xfrm>
          <a:prstGeom prst="rect">
            <a:avLst/>
          </a:prstGeom>
          <a:noFill/>
          <a:ln>
            <a:noFill/>
          </a:ln>
        </p:spPr>
      </p:pic>
      <p:sp>
        <p:nvSpPr>
          <p:cNvPr id="84" name="Google Shape;84;p36"/>
          <p:cNvSpPr txBox="1">
            <a:spLocks noGrp="1"/>
          </p:cNvSpPr>
          <p:nvPr>
            <p:ph type="sldNum" idx="12"/>
          </p:nvPr>
        </p:nvSpPr>
        <p:spPr>
          <a:xfrm>
            <a:off x="10986654" y="6492875"/>
            <a:ext cx="120534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2</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85" name="Google Shape;85;p36"/>
          <p:cNvSpPr txBox="1"/>
          <p:nvPr/>
        </p:nvSpPr>
        <p:spPr>
          <a:xfrm>
            <a:off x="2823524" y="352307"/>
            <a:ext cx="6573979"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アンチ・ドーピング</a:t>
            </a:r>
            <a:r>
              <a:rPr lang="ja-JP" altLang="en-US" sz="2800" b="1" dirty="0">
                <a:solidFill>
                  <a:srgbClr val="437DA8"/>
                </a:solidFill>
                <a:latin typeface="BIZ UDPゴシック" panose="020B0400000000000000" pitchFamily="50" charset="-128"/>
                <a:ea typeface="BIZ UDPゴシック" panose="020B0400000000000000" pitchFamily="50" charset="-128"/>
              </a:rPr>
              <a:t>に関する</a:t>
            </a:r>
            <a:r>
              <a:rPr lang="ja-JP" altLang="en-US"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教育</a:t>
            </a: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の重要性</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86" name="Google Shape;86;p36"/>
          <p:cNvSpPr txBox="1"/>
          <p:nvPr/>
        </p:nvSpPr>
        <p:spPr>
          <a:xfrm>
            <a:off x="916940" y="4347336"/>
            <a:ext cx="10363835" cy="1077218"/>
          </a:xfrm>
          <a:prstGeom prst="rect">
            <a:avLst/>
          </a:prstGeom>
          <a:solidFill>
            <a:srgbClr val="D8D8D8">
              <a:alpha val="49803"/>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アンチ・ドーピングに</a:t>
            </a: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関連</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する教育がある大学生は</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ctr" rtl="0">
              <a:lnSpc>
                <a:spcPct val="100000"/>
              </a:lnSpc>
              <a:spcBef>
                <a:spcPts val="0"/>
              </a:spcBef>
              <a:spcAft>
                <a:spcPts val="0"/>
              </a:spcAft>
              <a:buClr>
                <a:srgbClr val="000000"/>
              </a:buClr>
              <a:buSzPts val="3600"/>
              <a:buFont typeface="Arial"/>
              <a:buNone/>
            </a:pPr>
            <a:r>
              <a:rPr lang="ja-JP" sz="3600" b="1" i="0" u="none" strike="noStrike" cap="none" dirty="0">
                <a:solidFill>
                  <a:srgbClr val="FE7418"/>
                </a:solidFill>
                <a:latin typeface="BIZ UDPゴシック" panose="020B0400000000000000" pitchFamily="50" charset="-128"/>
                <a:ea typeface="BIZ UDPゴシック" panose="020B0400000000000000" pitchFamily="50" charset="-128"/>
                <a:sym typeface="Arial"/>
              </a:rPr>
              <a:t>6</a:t>
            </a:r>
            <a:r>
              <a:rPr lang="en-US" altLang="ja-JP" sz="3600" b="1" i="0" u="none" strike="noStrike" cap="none" dirty="0">
                <a:solidFill>
                  <a:srgbClr val="FE7418"/>
                </a:solidFill>
                <a:latin typeface="BIZ UDPゴシック" panose="020B0400000000000000" pitchFamily="50" charset="-128"/>
                <a:ea typeface="BIZ UDPゴシック" panose="020B0400000000000000" pitchFamily="50" charset="-128"/>
                <a:sym typeface="Arial"/>
              </a:rPr>
              <a:t>1.8</a:t>
            </a: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％がアンチ・ドーピングを説明できる</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87" name="Google Shape;87;p36"/>
          <p:cNvGrpSpPr/>
          <p:nvPr/>
        </p:nvGrpSpPr>
        <p:grpSpPr>
          <a:xfrm>
            <a:off x="10091930" y="569724"/>
            <a:ext cx="1067969" cy="369332"/>
            <a:chOff x="10142730" y="646668"/>
            <a:chExt cx="1067969" cy="369332"/>
          </a:xfrm>
        </p:grpSpPr>
        <p:pic>
          <p:nvPicPr>
            <p:cNvPr id="88" name="Google Shape;88;p36" descr="アイコン&#10;&#10;自動的に生成された説明"/>
            <p:cNvPicPr preferRelativeResize="0"/>
            <p:nvPr/>
          </p:nvPicPr>
          <p:blipFill rotWithShape="1">
            <a:blip r:embed="rId4">
              <a:alphaModFix/>
            </a:blip>
            <a:srcRect/>
            <a:stretch/>
          </p:blipFill>
          <p:spPr>
            <a:xfrm>
              <a:off x="10142730" y="686575"/>
              <a:ext cx="402840" cy="289518"/>
            </a:xfrm>
            <a:prstGeom prst="rect">
              <a:avLst/>
            </a:prstGeom>
            <a:noFill/>
            <a:ln>
              <a:noFill/>
            </a:ln>
          </p:spPr>
        </p:pic>
        <p:sp>
          <p:nvSpPr>
            <p:cNvPr id="89" name="Google Shape;89;p36"/>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BIZ UDPゴシック" panose="020B0400000000000000" pitchFamily="50" charset="-128"/>
                  <a:ea typeface="BIZ UDPゴシック" panose="020B0400000000000000" pitchFamily="50" charset="-128"/>
                  <a:sym typeface="Arial"/>
                </a:rPr>
                <a:t>P7</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90" name="Google Shape;90;p36"/>
          <p:cNvSpPr txBox="1"/>
          <p:nvPr/>
        </p:nvSpPr>
        <p:spPr>
          <a:xfrm>
            <a:off x="6877004" y="5450101"/>
            <a:ext cx="4527596"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UNIVAS(2023)</a:t>
            </a:r>
            <a:r>
              <a:rPr lang="ja-JP" altLang="en-US"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91" name="Google Shape;91;p36"/>
          <p:cNvSpPr txBox="1"/>
          <p:nvPr/>
        </p:nvSpPr>
        <p:spPr>
          <a:xfrm>
            <a:off x="4947386" y="5728325"/>
            <a:ext cx="6333390" cy="52318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2023</a:t>
            </a:r>
            <a:r>
              <a:rPr lang="ja-JP" altLang="en-US"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年度調査大学</a:t>
            </a:r>
            <a:r>
              <a:rPr 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スポーツのアスリート及びサポートスタッフ1000名が回答</a:t>
            </a:r>
            <a:endParaRPr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endParaRPr>
          </a:p>
          <a:p>
            <a:pPr marL="0" marR="0" lvl="0" indent="0" algn="r" rtl="0">
              <a:lnSpc>
                <a:spcPct val="100000"/>
              </a:lnSpc>
              <a:spcBef>
                <a:spcPts val="0"/>
              </a:spcBef>
              <a:spcAft>
                <a:spcPts val="0"/>
              </a:spcAft>
              <a:buClr>
                <a:srgbClr val="000000"/>
              </a:buClr>
              <a:buSzPts val="1400"/>
              <a:buFont typeface="Arial"/>
              <a:buNone/>
            </a:pPr>
            <a:r>
              <a:rPr 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学生アスリート877名・学生サポートスタッフ：123名</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92" name="Google Shape;92;p36"/>
          <p:cNvSpPr/>
          <p:nvPr/>
        </p:nvSpPr>
        <p:spPr>
          <a:xfrm>
            <a:off x="4401313" y="2681606"/>
            <a:ext cx="3364991" cy="606899"/>
          </a:xfrm>
          <a:prstGeom prst="roundRect">
            <a:avLst>
              <a:gd name="adj" fmla="val 16667"/>
            </a:avLst>
          </a:prstGeom>
          <a:noFill/>
          <a:ln w="76200" cap="flat" cmpd="sng">
            <a:solidFill>
              <a:srgbClr val="FF6600">
                <a:alpha val="89019"/>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93" name="Google Shape;93;p36"/>
          <p:cNvSpPr/>
          <p:nvPr/>
        </p:nvSpPr>
        <p:spPr>
          <a:xfrm>
            <a:off x="6177701" y="1877683"/>
            <a:ext cx="2756749" cy="540045"/>
          </a:xfrm>
          <a:prstGeom prst="roundRect">
            <a:avLst>
              <a:gd name="adj" fmla="val 16667"/>
            </a:avLst>
          </a:prstGeom>
          <a:noFill/>
          <a:ln w="76200" cap="flat" cmpd="sng">
            <a:solidFill>
              <a:srgbClr val="FF6600">
                <a:alpha val="89019"/>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94" name="Google Shape;94;p36"/>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75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sldNum" idx="12"/>
          </p:nvPr>
        </p:nvSpPr>
        <p:spPr>
          <a:xfrm>
            <a:off x="10986654" y="6492875"/>
            <a:ext cx="120534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3</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01" name="Google Shape;101;p17"/>
          <p:cNvSpPr txBox="1"/>
          <p:nvPr/>
        </p:nvSpPr>
        <p:spPr>
          <a:xfrm>
            <a:off x="3753146" y="492780"/>
            <a:ext cx="466666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アンチ・ドーピングの重要性</a:t>
            </a:r>
            <a:endParaRPr sz="2800" b="1" i="0" u="none" strike="noStrike" cap="none">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102" name="Google Shape;102;p17"/>
          <p:cNvSpPr txBox="1"/>
          <p:nvPr/>
        </p:nvSpPr>
        <p:spPr>
          <a:xfrm>
            <a:off x="916940" y="4448321"/>
            <a:ext cx="10363835" cy="1077218"/>
          </a:xfrm>
          <a:prstGeom prst="rect">
            <a:avLst/>
          </a:prstGeom>
          <a:solidFill>
            <a:srgbClr val="D8D8D8">
              <a:alpha val="49803"/>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アンチ・ドーピングのルールを守ることは大学生にとって</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ctr" rtl="0">
              <a:lnSpc>
                <a:spcPct val="100000"/>
              </a:lnSpc>
              <a:spcBef>
                <a:spcPts val="0"/>
              </a:spcBef>
              <a:spcAft>
                <a:spcPts val="0"/>
              </a:spcAft>
              <a:buClr>
                <a:srgbClr val="000000"/>
              </a:buClr>
              <a:buSzPts val="3600"/>
              <a:buFont typeface="Arial"/>
              <a:buNone/>
            </a:pP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教育経験の有無に関わらず基本的な前提</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103" name="Google Shape;103;p17"/>
          <p:cNvGrpSpPr/>
          <p:nvPr/>
        </p:nvGrpSpPr>
        <p:grpSpPr>
          <a:xfrm>
            <a:off x="10091930" y="569724"/>
            <a:ext cx="1067969" cy="369291"/>
            <a:chOff x="10142730" y="646668"/>
            <a:chExt cx="1067969" cy="369291"/>
          </a:xfrm>
        </p:grpSpPr>
        <p:pic>
          <p:nvPicPr>
            <p:cNvPr id="104" name="Google Shape;104;p17"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105" name="Google Shape;105;p17"/>
            <p:cNvSpPr txBox="1"/>
            <p:nvPr/>
          </p:nvSpPr>
          <p:spPr>
            <a:xfrm>
              <a:off x="10531701" y="646668"/>
              <a:ext cx="678998"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P</a:t>
              </a:r>
              <a:r>
                <a:rPr lang="ja-JP" altLang="en-US" sz="18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７</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pic>
        <p:nvPicPr>
          <p:cNvPr id="108" name="Google Shape;108;p17"/>
          <p:cNvPicPr preferRelativeResize="0"/>
          <p:nvPr/>
        </p:nvPicPr>
        <p:blipFill>
          <a:blip r:embed="rId4"/>
          <a:srcRect l="548"/>
          <a:stretch/>
        </p:blipFill>
        <p:spPr>
          <a:xfrm>
            <a:off x="3133725" y="1061997"/>
            <a:ext cx="5957379" cy="3308946"/>
          </a:xfrm>
          <a:prstGeom prst="rect">
            <a:avLst/>
          </a:prstGeom>
          <a:noFill/>
          <a:ln>
            <a:noFill/>
          </a:ln>
        </p:spPr>
      </p:pic>
      <p:sp>
        <p:nvSpPr>
          <p:cNvPr id="109" name="Google Shape;109;p17"/>
          <p:cNvSpPr/>
          <p:nvPr/>
        </p:nvSpPr>
        <p:spPr>
          <a:xfrm>
            <a:off x="4859146" y="1901502"/>
            <a:ext cx="3876614" cy="1827022"/>
          </a:xfrm>
          <a:prstGeom prst="roundRect">
            <a:avLst>
              <a:gd name="adj" fmla="val 16667"/>
            </a:avLst>
          </a:prstGeom>
          <a:noFill/>
          <a:ln w="76200" cap="flat" cmpd="sng">
            <a:solidFill>
              <a:srgbClr val="FF6600">
                <a:alpha val="89019"/>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10" name="Google Shape;110;p17"/>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5" name="Google Shape;91;p36">
            <a:extLst>
              <a:ext uri="{FF2B5EF4-FFF2-40B4-BE49-F238E27FC236}">
                <a16:creationId xmlns:a16="http://schemas.microsoft.com/office/drawing/2014/main" id="{553DAF9C-35BA-06A1-4AB6-99CE42D13C59}"/>
              </a:ext>
            </a:extLst>
          </p:cNvPr>
          <p:cNvSpPr txBox="1"/>
          <p:nvPr/>
        </p:nvSpPr>
        <p:spPr>
          <a:xfrm>
            <a:off x="4947386" y="5728325"/>
            <a:ext cx="6333390" cy="52318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2023</a:t>
            </a:r>
            <a:r>
              <a:rPr lang="ja-JP" altLang="en-US"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年度調査大学</a:t>
            </a:r>
            <a:r>
              <a:rPr 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スポーツのアスリート及びサポートスタッフ1000名が回答</a:t>
            </a:r>
            <a:endParaRPr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endParaRPr>
          </a:p>
          <a:p>
            <a:pPr marL="0" marR="0" lvl="0" indent="0" algn="r" rtl="0">
              <a:lnSpc>
                <a:spcPct val="100000"/>
              </a:lnSpc>
              <a:spcBef>
                <a:spcPts val="0"/>
              </a:spcBef>
              <a:spcAft>
                <a:spcPts val="0"/>
              </a:spcAft>
              <a:buClr>
                <a:srgbClr val="000000"/>
              </a:buClr>
              <a:buSzPts val="1400"/>
              <a:buFont typeface="Arial"/>
              <a:buNone/>
            </a:pPr>
            <a:r>
              <a:rPr 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学生アスリート877名・学生サポートスタッフ：123名</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 name="Google Shape;90;p36">
            <a:extLst>
              <a:ext uri="{FF2B5EF4-FFF2-40B4-BE49-F238E27FC236}">
                <a16:creationId xmlns:a16="http://schemas.microsoft.com/office/drawing/2014/main" id="{95441DC2-A956-B23D-457F-E2C7359E18B1}"/>
              </a:ext>
            </a:extLst>
          </p:cNvPr>
          <p:cNvSpPr txBox="1"/>
          <p:nvPr/>
        </p:nvSpPr>
        <p:spPr>
          <a:xfrm>
            <a:off x="6877004" y="5450101"/>
            <a:ext cx="4527596"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UNIVAS(2023)</a:t>
            </a:r>
            <a:r>
              <a:rPr lang="ja-JP" altLang="en-US"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20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BIZ UDPゴシック" panose="020B0400000000000000" pitchFamily="50" charset="-128"/>
                <a:ea typeface="BIZ UDPゴシック" panose="020B0400000000000000" pitchFamily="50" charset="-128"/>
                <a:sym typeface="Arial"/>
              </a:rPr>
              <a:t>4</a:t>
            </a:fld>
            <a:endParaRPr>
              <a:latin typeface="BIZ UDPゴシック" panose="020B0400000000000000" pitchFamily="50" charset="-128"/>
              <a:ea typeface="BIZ UDPゴシック" panose="020B0400000000000000" pitchFamily="50" charset="-128"/>
              <a:sym typeface="Arial"/>
            </a:endParaRPr>
          </a:p>
        </p:txBody>
      </p:sp>
      <p:sp>
        <p:nvSpPr>
          <p:cNvPr id="117" name="Google Shape;117;p19"/>
          <p:cNvSpPr txBox="1"/>
          <p:nvPr/>
        </p:nvSpPr>
        <p:spPr>
          <a:xfrm>
            <a:off x="916940" y="4595357"/>
            <a:ext cx="10363835" cy="1384954"/>
          </a:xfrm>
          <a:prstGeom prst="rect">
            <a:avLst/>
          </a:prstGeom>
          <a:solidFill>
            <a:srgbClr val="D8D8D8">
              <a:alpha val="49803"/>
            </a:srgbClr>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800"/>
              <a:buFont typeface="Arial"/>
              <a:buNone/>
            </a:pPr>
            <a:r>
              <a:rPr lang="ja-JP" sz="28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あなたのライバルが</a:t>
            </a:r>
            <a:r>
              <a:rPr lang="ja-JP" altLang="en-US" sz="2800" dirty="0">
                <a:solidFill>
                  <a:schemeClr val="dk1"/>
                </a:solidFill>
                <a:latin typeface="BIZ UDPゴシック" panose="020B0400000000000000" pitchFamily="50" charset="-128"/>
                <a:ea typeface="BIZ UDPゴシック" panose="020B0400000000000000" pitchFamily="50" charset="-128"/>
              </a:rPr>
              <a:t>最近</a:t>
            </a:r>
            <a:r>
              <a:rPr lang="ja-JP" sz="28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成績を</a:t>
            </a:r>
            <a:r>
              <a:rPr lang="ja-JP" altLang="en-US" sz="28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大幅に</a:t>
            </a:r>
            <a:r>
              <a:rPr lang="ja-JP" sz="28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伸ばし</a:t>
            </a:r>
            <a:r>
              <a:rPr lang="ja-JP" altLang="en-US" sz="28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てきたら</a:t>
            </a:r>
            <a:endParaRPr sz="2800" b="0" i="0" u="none" strike="noStrike" cap="none" dirty="0">
              <a:solidFill>
                <a:srgbClr val="FF0000"/>
              </a:solidFill>
              <a:latin typeface="BIZ UDPゴシック" panose="020B0400000000000000" pitchFamily="50" charset="-128"/>
              <a:ea typeface="BIZ UDPゴシック" panose="020B0400000000000000" pitchFamily="50" charset="-128"/>
              <a:sym typeface="Arial"/>
            </a:endParaRPr>
          </a:p>
          <a:p>
            <a:pPr marL="0" marR="0" lvl="0" indent="0" algn="ctr" rtl="0">
              <a:lnSpc>
                <a:spcPct val="150000"/>
              </a:lnSpc>
              <a:spcBef>
                <a:spcPts val="0"/>
              </a:spcBef>
              <a:spcAft>
                <a:spcPts val="0"/>
              </a:spcAft>
              <a:buClr>
                <a:srgbClr val="000000"/>
              </a:buClr>
              <a:buSzPts val="2800"/>
              <a:buFont typeface="Arial"/>
              <a:buNone/>
            </a:pPr>
            <a:r>
              <a:rPr lang="ja-JP" sz="28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あなたはどのような感情を抱きますか？</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118" name="Google Shape;118;p19"/>
          <p:cNvGrpSpPr/>
          <p:nvPr/>
        </p:nvGrpSpPr>
        <p:grpSpPr>
          <a:xfrm>
            <a:off x="10103505" y="565678"/>
            <a:ext cx="1067969" cy="369332"/>
            <a:chOff x="10142730" y="646668"/>
            <a:chExt cx="1067969" cy="369332"/>
          </a:xfrm>
        </p:grpSpPr>
        <p:pic>
          <p:nvPicPr>
            <p:cNvPr id="119" name="Google Shape;119;p19"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120" name="Google Shape;120;p19"/>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BIZ UDPゴシック" panose="020B0400000000000000" pitchFamily="50" charset="-128"/>
                  <a:ea typeface="BIZ UDPゴシック" panose="020B0400000000000000" pitchFamily="50" charset="-128"/>
                  <a:sym typeface="Arial"/>
                </a:rPr>
                <a:t>P10</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pic>
        <p:nvPicPr>
          <p:cNvPr id="122" name="Google Shape;122;p19" descr="A person playing basketball with a trophy&#10;&#10;Description automatically generated"/>
          <p:cNvPicPr preferRelativeResize="0"/>
          <p:nvPr/>
        </p:nvPicPr>
        <p:blipFill rotWithShape="1">
          <a:blip r:embed="rId4">
            <a:alphaModFix/>
          </a:blip>
          <a:srcRect/>
          <a:stretch/>
        </p:blipFill>
        <p:spPr>
          <a:xfrm>
            <a:off x="4103382" y="1748955"/>
            <a:ext cx="3985235" cy="2620725"/>
          </a:xfrm>
          <a:prstGeom prst="rect">
            <a:avLst/>
          </a:prstGeom>
          <a:noFill/>
          <a:ln>
            <a:noFill/>
          </a:ln>
        </p:spPr>
      </p:pic>
      <p:sp>
        <p:nvSpPr>
          <p:cNvPr id="123" name="Google Shape;123;p19"/>
          <p:cNvSpPr txBox="1"/>
          <p:nvPr/>
        </p:nvSpPr>
        <p:spPr>
          <a:xfrm>
            <a:off x="3762669" y="357487"/>
            <a:ext cx="4666662"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クリーンスポーツシナリオ</a:t>
            </a:r>
            <a:endParaRPr>
              <a:latin typeface="BIZ UDPゴシック" panose="020B0400000000000000" pitchFamily="50" charset="-128"/>
              <a:ea typeface="BIZ UDPゴシック" panose="020B0400000000000000" pitchFamily="50" charset="-128"/>
            </a:endParaRPr>
          </a:p>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ライバルとの差</a:t>
            </a:r>
            <a:endParaRPr>
              <a:latin typeface="BIZ UDPゴシック" panose="020B0400000000000000" pitchFamily="50" charset="-128"/>
              <a:ea typeface="BIZ UDPゴシック" panose="020B0400000000000000" pitchFamily="50" charset="-128"/>
            </a:endParaRPr>
          </a:p>
        </p:txBody>
      </p:sp>
      <p:sp>
        <p:nvSpPr>
          <p:cNvPr id="124" name="Google Shape;124;p19"/>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2" name="Google Shape;90;p36">
            <a:extLst>
              <a:ext uri="{FF2B5EF4-FFF2-40B4-BE49-F238E27FC236}">
                <a16:creationId xmlns:a16="http://schemas.microsoft.com/office/drawing/2014/main" id="{B07248E8-5F78-316F-DD16-EC77C9773F23}"/>
              </a:ext>
            </a:extLst>
          </p:cNvPr>
          <p:cNvSpPr txBox="1"/>
          <p:nvPr/>
        </p:nvSpPr>
        <p:spPr>
          <a:xfrm>
            <a:off x="6747464" y="5984586"/>
            <a:ext cx="4527596"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UNIVAS(2023)</a:t>
            </a:r>
            <a:r>
              <a:rPr lang="ja-JP" altLang="en-US"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ja-JP"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dirty="0">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131" name="Google Shape;13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BIZ UDPゴシック" panose="020B0400000000000000" pitchFamily="50" charset="-128"/>
                <a:ea typeface="BIZ UDPゴシック" panose="020B0400000000000000" pitchFamily="50" charset="-128"/>
                <a:sym typeface="Arial"/>
              </a:rPr>
              <a:t>5</a:t>
            </a:fld>
            <a:endParaRPr>
              <a:latin typeface="BIZ UDPゴシック" panose="020B0400000000000000" pitchFamily="50" charset="-128"/>
              <a:ea typeface="BIZ UDPゴシック" panose="020B0400000000000000" pitchFamily="50" charset="-128"/>
              <a:sym typeface="Arial"/>
            </a:endParaRPr>
          </a:p>
        </p:txBody>
      </p:sp>
      <p:sp>
        <p:nvSpPr>
          <p:cNvPr id="132" name="Google Shape;132;p20"/>
          <p:cNvSpPr txBox="1"/>
          <p:nvPr/>
        </p:nvSpPr>
        <p:spPr>
          <a:xfrm>
            <a:off x="5824130" y="3275111"/>
            <a:ext cx="5437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BIZ UDPゴシック" panose="020B0400000000000000" pitchFamily="50" charset="-128"/>
                <a:ea typeface="BIZ UDPゴシック" panose="020B0400000000000000" pitchFamily="50" charset="-128"/>
                <a:sym typeface="Arial"/>
              </a:rPr>
              <a:t>映像</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sldNum" idx="12"/>
          </p:nvPr>
        </p:nvSpPr>
        <p:spPr>
          <a:xfrm>
            <a:off x="9123170" y="2565859"/>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BIZ UDPゴシック" panose="020B0400000000000000" pitchFamily="50" charset="-128"/>
                <a:ea typeface="BIZ UDPゴシック" panose="020B0400000000000000" pitchFamily="50" charset="-128"/>
                <a:sym typeface="Arial"/>
              </a:rPr>
              <a:t>6</a:t>
            </a:fld>
            <a:endParaRPr>
              <a:latin typeface="BIZ UDPゴシック" panose="020B0400000000000000" pitchFamily="50" charset="-128"/>
              <a:ea typeface="BIZ UDPゴシック" panose="020B0400000000000000" pitchFamily="50" charset="-128"/>
              <a:sym typeface="Arial"/>
            </a:endParaRPr>
          </a:p>
        </p:txBody>
      </p:sp>
      <p:grpSp>
        <p:nvGrpSpPr>
          <p:cNvPr id="139" name="Google Shape;139;p21"/>
          <p:cNvGrpSpPr/>
          <p:nvPr/>
        </p:nvGrpSpPr>
        <p:grpSpPr>
          <a:xfrm>
            <a:off x="10091930" y="569724"/>
            <a:ext cx="1067969" cy="369332"/>
            <a:chOff x="10142730" y="646668"/>
            <a:chExt cx="1067969" cy="369332"/>
          </a:xfrm>
        </p:grpSpPr>
        <p:pic>
          <p:nvPicPr>
            <p:cNvPr id="140" name="Google Shape;140;p21"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141" name="Google Shape;141;p21"/>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BIZ UDPゴシック" panose="020B0400000000000000" pitchFamily="50" charset="-128"/>
                  <a:ea typeface="BIZ UDPゴシック" panose="020B0400000000000000" pitchFamily="50" charset="-128"/>
                  <a:sym typeface="Arial"/>
                </a:rPr>
                <a:t>P10</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142" name="Google Shape;142;p21"/>
          <p:cNvSpPr txBox="1"/>
          <p:nvPr/>
        </p:nvSpPr>
        <p:spPr>
          <a:xfrm>
            <a:off x="911225" y="1665626"/>
            <a:ext cx="10369550" cy="33239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ja-JP" sz="2800" b="0" i="1" u="none" strike="noStrike" cap="none" dirty="0">
                <a:solidFill>
                  <a:schemeClr val="dk1"/>
                </a:solidFill>
                <a:latin typeface="BIZ UDPゴシック" panose="020B0400000000000000" pitchFamily="50" charset="-128"/>
                <a:ea typeface="BIZ UDPゴシック" panose="020B0400000000000000" pitchFamily="50" charset="-128"/>
                <a:sym typeface="Arial"/>
              </a:rPr>
              <a:t>あなたのライバルが最近、成績を大幅に伸ばしました。試合後に「何か特別なことをしているの？」と</a:t>
            </a:r>
            <a:r>
              <a:rPr lang="ja-JP" altLang="en-US" sz="2800" i="1" dirty="0">
                <a:solidFill>
                  <a:schemeClr val="dk1"/>
                </a:solidFill>
                <a:latin typeface="BIZ UDPゴシック" panose="020B0400000000000000" pitchFamily="50" charset="-128"/>
                <a:ea typeface="BIZ UDPゴシック" panose="020B0400000000000000" pitchFamily="50" charset="-128"/>
              </a:rPr>
              <a:t>尋ねると、その</a:t>
            </a:r>
            <a:r>
              <a:rPr lang="ja-JP" sz="2800" b="0" i="1" u="none" strike="noStrike" cap="none" dirty="0">
                <a:solidFill>
                  <a:schemeClr val="dk1"/>
                </a:solidFill>
                <a:latin typeface="BIZ UDPゴシック" panose="020B0400000000000000" pitchFamily="50" charset="-128"/>
                <a:ea typeface="BIZ UDPゴシック" panose="020B0400000000000000" pitchFamily="50" charset="-128"/>
                <a:sym typeface="Arial"/>
              </a:rPr>
              <a:t>アスリート</a:t>
            </a:r>
            <a:r>
              <a:rPr lang="ja-JP" altLang="en-US" sz="2800" i="1" dirty="0">
                <a:solidFill>
                  <a:schemeClr val="dk1"/>
                </a:solidFill>
                <a:latin typeface="BIZ UDPゴシック" panose="020B0400000000000000" pitchFamily="50" charset="-128"/>
                <a:ea typeface="BIZ UDPゴシック" panose="020B0400000000000000" pitchFamily="50" charset="-128"/>
              </a:rPr>
              <a:t>は</a:t>
            </a:r>
            <a:r>
              <a:rPr lang="ja-JP" sz="2800" b="0" i="1" u="none" strike="noStrike" cap="none" dirty="0">
                <a:solidFill>
                  <a:schemeClr val="dk1"/>
                </a:solidFill>
                <a:latin typeface="BIZ UDPゴシック" panose="020B0400000000000000" pitchFamily="50" charset="-128"/>
                <a:ea typeface="BIZ UDPゴシック" panose="020B0400000000000000" pitchFamily="50" charset="-128"/>
                <a:sym typeface="Arial"/>
              </a:rPr>
              <a:t>「最近、新しいサプリメントを試している」と答えました。そのサプリメントとは禁止物質が含まれている可能性が噂されているものです。</a:t>
            </a:r>
            <a:endParaRPr sz="1400" b="0"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144" name="Google Shape;144;p21"/>
          <p:cNvSpPr txBox="1"/>
          <p:nvPr/>
        </p:nvSpPr>
        <p:spPr>
          <a:xfrm>
            <a:off x="3762669" y="357487"/>
            <a:ext cx="4666662"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クリーンスポーツシナリオ</a:t>
            </a:r>
            <a:endParaRPr>
              <a:latin typeface="BIZ UDPゴシック" panose="020B0400000000000000" pitchFamily="50" charset="-128"/>
              <a:ea typeface="BIZ UDPゴシック" panose="020B0400000000000000" pitchFamily="50" charset="-128"/>
            </a:endParaRPr>
          </a:p>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ライバルとの差</a:t>
            </a:r>
            <a:endParaRPr>
              <a:latin typeface="BIZ UDPゴシック" panose="020B0400000000000000" pitchFamily="50" charset="-128"/>
              <a:ea typeface="BIZ UDPゴシック" panose="020B0400000000000000" pitchFamily="50" charset="-128"/>
            </a:endParaRPr>
          </a:p>
        </p:txBody>
      </p:sp>
      <p:sp>
        <p:nvSpPr>
          <p:cNvPr id="145" name="Google Shape;145;p21"/>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2" name="Google Shape;90;p36">
            <a:extLst>
              <a:ext uri="{FF2B5EF4-FFF2-40B4-BE49-F238E27FC236}">
                <a16:creationId xmlns:a16="http://schemas.microsoft.com/office/drawing/2014/main" id="{1DC50242-8834-7743-F2FB-32A40EB55072}"/>
              </a:ext>
            </a:extLst>
          </p:cNvPr>
          <p:cNvSpPr txBox="1"/>
          <p:nvPr/>
        </p:nvSpPr>
        <p:spPr>
          <a:xfrm>
            <a:off x="6859372" y="4543446"/>
            <a:ext cx="4527596"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UNIVAS(2023)</a:t>
            </a:r>
            <a:r>
              <a:rPr lang="ja-JP" altLang="en-US"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7"/>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7</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52" name="Google Shape;152;p37"/>
          <p:cNvSpPr txBox="1"/>
          <p:nvPr/>
        </p:nvSpPr>
        <p:spPr>
          <a:xfrm>
            <a:off x="2558918" y="321330"/>
            <a:ext cx="70551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「ライバルとの差」に対する許容度・行動選択</a:t>
            </a:r>
            <a:endParaRPr sz="2800" b="1" i="0" u="none" strike="noStrike" cap="none">
              <a:solidFill>
                <a:srgbClr val="437DA8"/>
              </a:solidFill>
              <a:latin typeface="BIZ UDPゴシック" panose="020B0400000000000000" pitchFamily="50" charset="-128"/>
              <a:ea typeface="BIZ UDPゴシック" panose="020B0400000000000000" pitchFamily="50" charset="-128"/>
              <a:sym typeface="Arial"/>
            </a:endParaRPr>
          </a:p>
        </p:txBody>
      </p:sp>
      <p:grpSp>
        <p:nvGrpSpPr>
          <p:cNvPr id="153" name="Google Shape;153;p37"/>
          <p:cNvGrpSpPr/>
          <p:nvPr/>
        </p:nvGrpSpPr>
        <p:grpSpPr>
          <a:xfrm>
            <a:off x="10091930" y="569724"/>
            <a:ext cx="1067969" cy="369332"/>
            <a:chOff x="10142730" y="646668"/>
            <a:chExt cx="1067969" cy="369332"/>
          </a:xfrm>
        </p:grpSpPr>
        <p:pic>
          <p:nvPicPr>
            <p:cNvPr id="154" name="Google Shape;154;p37"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155" name="Google Shape;155;p37"/>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BIZ UDPゴシック" panose="020B0400000000000000" pitchFamily="50" charset="-128"/>
                  <a:ea typeface="BIZ UDPゴシック" panose="020B0400000000000000" pitchFamily="50" charset="-128"/>
                  <a:sym typeface="Arial"/>
                </a:rPr>
                <a:t>P10</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158" name="Google Shape;158;p37"/>
          <p:cNvSpPr txBox="1"/>
          <p:nvPr/>
        </p:nvSpPr>
        <p:spPr>
          <a:xfrm>
            <a:off x="1182770" y="1040578"/>
            <a:ext cx="330090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437DA8"/>
                </a:solidFill>
                <a:latin typeface="BIZ UDPゴシック" panose="020B0400000000000000" pitchFamily="50" charset="-128"/>
                <a:ea typeface="BIZ UDPゴシック" panose="020B0400000000000000" pitchFamily="50" charset="-128"/>
                <a:sym typeface="Arial"/>
              </a:rPr>
              <a:t>あなたの倫理的・道徳的許容度</a:t>
            </a:r>
            <a:endParaRPr sz="1800" b="1" i="0" u="none" strike="noStrike" cap="none">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159" name="Google Shape;159;p37"/>
          <p:cNvSpPr txBox="1"/>
          <p:nvPr/>
        </p:nvSpPr>
        <p:spPr>
          <a:xfrm>
            <a:off x="1306249" y="3663532"/>
            <a:ext cx="203132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437DA8"/>
                </a:solidFill>
                <a:latin typeface="BIZ UDPゴシック" panose="020B0400000000000000" pitchFamily="50" charset="-128"/>
                <a:ea typeface="BIZ UDPゴシック" panose="020B0400000000000000" pitchFamily="50" charset="-128"/>
                <a:sym typeface="Arial"/>
              </a:rPr>
              <a:t>あなたの行動選択</a:t>
            </a:r>
            <a:endParaRPr sz="1800" b="1" i="0" u="none" strike="noStrike" cap="none">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162" name="Google Shape;162;p37"/>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graphicFrame>
        <p:nvGraphicFramePr>
          <p:cNvPr id="4" name="Google Shape;154;p8">
            <a:extLst>
              <a:ext uri="{FF2B5EF4-FFF2-40B4-BE49-F238E27FC236}">
                <a16:creationId xmlns:a16="http://schemas.microsoft.com/office/drawing/2014/main" id="{66B2A481-0B71-2208-88C7-620858102258}"/>
              </a:ext>
            </a:extLst>
          </p:cNvPr>
          <p:cNvGraphicFramePr/>
          <p:nvPr>
            <p:extLst>
              <p:ext uri="{D42A27DB-BD31-4B8C-83A1-F6EECF244321}">
                <p14:modId xmlns:p14="http://schemas.microsoft.com/office/powerpoint/2010/main" val="138799987"/>
              </p:ext>
            </p:extLst>
          </p:nvPr>
        </p:nvGraphicFramePr>
        <p:xfrm>
          <a:off x="1990710" y="1477813"/>
          <a:ext cx="8210574" cy="1951225"/>
        </p:xfrm>
        <a:graphic>
          <a:graphicData uri="http://schemas.openxmlformats.org/drawingml/2006/table">
            <a:tbl>
              <a:tblPr>
                <a:noFill/>
              </a:tblPr>
              <a:tblGrid>
                <a:gridCol w="2498334">
                  <a:extLst>
                    <a:ext uri="{9D8B030D-6E8A-4147-A177-3AD203B41FA5}">
                      <a16:colId xmlns:a16="http://schemas.microsoft.com/office/drawing/2014/main" val="20000"/>
                    </a:ext>
                  </a:extLst>
                </a:gridCol>
                <a:gridCol w="5712240">
                  <a:extLst>
                    <a:ext uri="{9D8B030D-6E8A-4147-A177-3AD203B41FA5}">
                      <a16:colId xmlns:a16="http://schemas.microsoft.com/office/drawing/2014/main" val="20001"/>
                    </a:ext>
                  </a:extLst>
                </a:gridCol>
              </a:tblGrid>
              <a:tr h="319200">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a:latin typeface="BIZ UDPゴシック" panose="020B0400000000000000" pitchFamily="50" charset="-128"/>
                          <a:ea typeface="BIZ UDPゴシック" panose="020B0400000000000000" pitchFamily="50" charset="-128"/>
                          <a:cs typeface="Arial"/>
                          <a:sym typeface="Arial"/>
                        </a:rPr>
                        <a:t>1. 全く許容できない</a:t>
                      </a:r>
                      <a:endParaRPr sz="1500" u="none" strike="noStrike" cap="none">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a:latin typeface="BIZ UDPゴシック" panose="020B0400000000000000" pitchFamily="50" charset="-128"/>
                          <a:ea typeface="BIZ UDPゴシック" panose="020B0400000000000000" pitchFamily="50" charset="-128"/>
                          <a:cs typeface="Arial"/>
                          <a:sym typeface="Arial"/>
                        </a:rPr>
                        <a:t>倫理的・道徳的に全く許容できない。</a:t>
                      </a:r>
                      <a:endParaRPr sz="1300" u="none" strike="noStrike" cap="none">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0"/>
                  </a:ext>
                </a:extLst>
              </a:tr>
              <a:tr h="319200">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2. 許容できない</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20000"/>
                        <a:lumOff val="8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倫理的・道徳的に大部分が許容できない。</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20000"/>
                        <a:lumOff val="80000"/>
                      </a:schemeClr>
                    </a:solidFill>
                  </a:tcPr>
                </a:tc>
                <a:extLst>
                  <a:ext uri="{0D108BD9-81ED-4DB2-BD59-A6C34878D82A}">
                    <a16:rowId xmlns:a16="http://schemas.microsoft.com/office/drawing/2014/main" val="10001"/>
                  </a:ext>
                </a:extLst>
              </a:tr>
              <a:tr h="319200">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3. やや許容できない</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40000"/>
                        <a:lumOff val="6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倫理的・道徳的に一部が許容できない。</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40000"/>
                        <a:lumOff val="60000"/>
                      </a:schemeClr>
                    </a:solidFill>
                  </a:tcPr>
                </a:tc>
                <a:extLst>
                  <a:ext uri="{0D108BD9-81ED-4DB2-BD59-A6C34878D82A}">
                    <a16:rowId xmlns:a16="http://schemas.microsoft.com/office/drawing/2014/main" val="10002"/>
                  </a:ext>
                </a:extLst>
              </a:tr>
              <a:tr h="319200">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4. やや許容できる</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60000"/>
                        <a:lumOff val="4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倫理的・道徳的に一部は許容できる。</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60000"/>
                        <a:lumOff val="40000"/>
                      </a:schemeClr>
                    </a:solidFill>
                  </a:tcPr>
                </a:tc>
                <a:extLst>
                  <a:ext uri="{0D108BD9-81ED-4DB2-BD59-A6C34878D82A}">
                    <a16:rowId xmlns:a16="http://schemas.microsoft.com/office/drawing/2014/main" val="10003"/>
                  </a:ext>
                </a:extLst>
              </a:tr>
              <a:tr h="355225">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5. 許容できる</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倫理的・道徳的に大部分が許容できる。</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solidFill>
                  </a:tcPr>
                </a:tc>
                <a:extLst>
                  <a:ext uri="{0D108BD9-81ED-4DB2-BD59-A6C34878D82A}">
                    <a16:rowId xmlns:a16="http://schemas.microsoft.com/office/drawing/2014/main" val="10004"/>
                  </a:ext>
                </a:extLst>
              </a:tr>
              <a:tr h="319200">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6. 非常に許容できる</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倫理的・道徳的に問題が少ないと考えられ、許容できる。</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75000"/>
                      </a:schemeClr>
                    </a:solidFill>
                  </a:tcPr>
                </a:tc>
                <a:extLst>
                  <a:ext uri="{0D108BD9-81ED-4DB2-BD59-A6C34878D82A}">
                    <a16:rowId xmlns:a16="http://schemas.microsoft.com/office/drawing/2014/main" val="10005"/>
                  </a:ext>
                </a:extLst>
              </a:tr>
            </a:tbl>
          </a:graphicData>
        </a:graphic>
      </p:graphicFrame>
      <p:graphicFrame>
        <p:nvGraphicFramePr>
          <p:cNvPr id="5" name="Google Shape;155;p8">
            <a:extLst>
              <a:ext uri="{FF2B5EF4-FFF2-40B4-BE49-F238E27FC236}">
                <a16:creationId xmlns:a16="http://schemas.microsoft.com/office/drawing/2014/main" id="{079FBC53-1C35-CB32-4C45-39644CBDFCA8}"/>
              </a:ext>
            </a:extLst>
          </p:cNvPr>
          <p:cNvGraphicFramePr/>
          <p:nvPr>
            <p:extLst>
              <p:ext uri="{D42A27DB-BD31-4B8C-83A1-F6EECF244321}">
                <p14:modId xmlns:p14="http://schemas.microsoft.com/office/powerpoint/2010/main" val="67190599"/>
              </p:ext>
            </p:extLst>
          </p:nvPr>
        </p:nvGraphicFramePr>
        <p:xfrm>
          <a:off x="1990709" y="4102069"/>
          <a:ext cx="8210574" cy="2225650"/>
        </p:xfrm>
        <a:graphic>
          <a:graphicData uri="http://schemas.openxmlformats.org/drawingml/2006/table">
            <a:tbl>
              <a:tblPr>
                <a:noFill/>
              </a:tblPr>
              <a:tblGrid>
                <a:gridCol w="8210574">
                  <a:extLst>
                    <a:ext uri="{9D8B030D-6E8A-4147-A177-3AD203B41FA5}">
                      <a16:colId xmlns:a16="http://schemas.microsoft.com/office/drawing/2014/main" val="20000"/>
                    </a:ext>
                  </a:extLst>
                </a:gridCol>
              </a:tblGrid>
              <a:tr h="319200">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１. </a:t>
                      </a:r>
                      <a:r>
                        <a:rPr lang="ja-JP" altLang="en-US" sz="1500" u="none" strike="noStrike" cap="none" dirty="0">
                          <a:latin typeface="BIZ UDPゴシック" panose="020B0400000000000000" pitchFamily="50" charset="-128"/>
                          <a:ea typeface="BIZ UDPゴシック" panose="020B0400000000000000" pitchFamily="50" charset="-128"/>
                          <a:cs typeface="Arial"/>
                          <a:sym typeface="Arial"/>
                        </a:rPr>
                        <a:t>親・家族に相談する</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0"/>
                  </a:ext>
                </a:extLst>
              </a:tr>
              <a:tr h="319200">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２. </a:t>
                      </a:r>
                      <a:r>
                        <a:rPr lang="ja-JP" altLang="en-US" sz="1500" u="none" strike="noStrike" cap="none" dirty="0">
                          <a:latin typeface="BIZ UDPゴシック" panose="020B0400000000000000" pitchFamily="50" charset="-128"/>
                          <a:ea typeface="BIZ UDPゴシック" panose="020B0400000000000000" pitchFamily="50" charset="-128"/>
                          <a:cs typeface="Arial"/>
                          <a:sym typeface="Arial"/>
                        </a:rPr>
                        <a:t>日本アンチ・ドーピング機構に報告する</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1"/>
                  </a:ext>
                </a:extLst>
              </a:tr>
              <a:tr h="319200">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３. </a:t>
                      </a:r>
                      <a:r>
                        <a:rPr lang="ja-JP" altLang="en-US" sz="1500" u="none" strike="noStrike" cap="none" dirty="0">
                          <a:latin typeface="BIZ UDPゴシック" panose="020B0400000000000000" pitchFamily="50" charset="-128"/>
                          <a:ea typeface="BIZ UDPゴシック" panose="020B0400000000000000" pitchFamily="50" charset="-128"/>
                          <a:cs typeface="Arial"/>
                          <a:sym typeface="Arial"/>
                        </a:rPr>
                        <a:t>アスリート仲間（</a:t>
                      </a:r>
                      <a:r>
                        <a:rPr lang="ja-JP" altLang="ja-JP" sz="1500" u="none" strike="noStrike" cap="none" dirty="0">
                          <a:latin typeface="BIZ UDPゴシック" panose="020B0400000000000000" pitchFamily="50" charset="-128"/>
                          <a:ea typeface="BIZ UDPゴシック" panose="020B0400000000000000" pitchFamily="50" charset="-128"/>
                          <a:cs typeface="Arial"/>
                          <a:sym typeface="Arial"/>
                        </a:rPr>
                        <a:t>後輩・同級生・先輩、チーム以外のアスリート仲間</a:t>
                      </a:r>
                      <a:r>
                        <a:rPr lang="ja-JP" altLang="en-US" sz="1500" u="none" strike="noStrike" cap="none" dirty="0">
                          <a:latin typeface="BIZ UDPゴシック" panose="020B0400000000000000" pitchFamily="50" charset="-128"/>
                          <a:ea typeface="BIZ UDPゴシック" panose="020B0400000000000000" pitchFamily="50" charset="-128"/>
                          <a:cs typeface="Arial"/>
                          <a:sym typeface="Arial"/>
                        </a:rPr>
                        <a:t>）に相談する</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2"/>
                  </a:ext>
                </a:extLst>
              </a:tr>
              <a:tr h="319200">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４. </a:t>
                      </a:r>
                      <a:r>
                        <a:rPr lang="ja-JP" altLang="en-US" sz="1500" u="none" strike="noStrike" cap="none" dirty="0">
                          <a:latin typeface="BIZ UDPゴシック" panose="020B0400000000000000" pitchFamily="50" charset="-128"/>
                          <a:ea typeface="BIZ UDPゴシック" panose="020B0400000000000000" pitchFamily="50" charset="-128"/>
                          <a:cs typeface="Arial"/>
                          <a:sym typeface="Arial"/>
                        </a:rPr>
                        <a:t>サポートスタッフに相談する</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3"/>
                  </a:ext>
                </a:extLst>
              </a:tr>
              <a:tr h="319200">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5. </a:t>
                      </a:r>
                      <a:r>
                        <a:rPr lang="ja-JP" altLang="en-US" sz="1500" u="none" strike="noStrike" cap="none" dirty="0">
                          <a:latin typeface="BIZ UDPゴシック" panose="020B0400000000000000" pitchFamily="50" charset="-128"/>
                          <a:ea typeface="BIZ UDPゴシック" panose="020B0400000000000000" pitchFamily="50" charset="-128"/>
                          <a:cs typeface="Arial"/>
                          <a:sym typeface="Arial"/>
                        </a:rPr>
                        <a:t>コーチ・指導者に相談する</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4"/>
                  </a:ext>
                </a:extLst>
              </a:tr>
              <a:tr h="314825">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6. </a:t>
                      </a:r>
                      <a:r>
                        <a:rPr lang="ja-JP" altLang="en-US" sz="1500" u="none" strike="noStrike" cap="none" dirty="0">
                          <a:latin typeface="BIZ UDPゴシック" panose="020B0400000000000000" pitchFamily="50" charset="-128"/>
                          <a:ea typeface="BIZ UDPゴシック" panose="020B0400000000000000" pitchFamily="50" charset="-128"/>
                          <a:cs typeface="Arial"/>
                          <a:sym typeface="Arial"/>
                        </a:rPr>
                        <a:t>ライバル本人にサプリメントについての懸念を伝える</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5"/>
                  </a:ext>
                </a:extLst>
              </a:tr>
              <a:tr h="314825">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７. </a:t>
                      </a:r>
                      <a:r>
                        <a:rPr lang="ja-JP" altLang="en-US" sz="1500" u="none" strike="noStrike" cap="none" dirty="0">
                          <a:latin typeface="BIZ UDPゴシック" panose="020B0400000000000000" pitchFamily="50" charset="-128"/>
                          <a:ea typeface="BIZ UDPゴシック" panose="020B0400000000000000" pitchFamily="50" charset="-128"/>
                          <a:cs typeface="Arial"/>
                          <a:sym typeface="Arial"/>
                        </a:rPr>
                        <a:t>ライバルに疑念を抱かず、自分の力で挑む</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6"/>
                  </a:ext>
                </a:extLst>
              </a:tr>
            </a:tbl>
          </a:graphicData>
        </a:graphic>
      </p:graphicFrame>
      <p:sp>
        <p:nvSpPr>
          <p:cNvPr id="160" name="Google Shape;160;p37"/>
          <p:cNvSpPr/>
          <p:nvPr/>
        </p:nvSpPr>
        <p:spPr>
          <a:xfrm>
            <a:off x="10013825" y="1122130"/>
            <a:ext cx="1561830" cy="955297"/>
          </a:xfrm>
          <a:prstGeom prst="wedgeRoundRectCallout">
            <a:avLst>
              <a:gd name="adj1" fmla="val -28391"/>
              <a:gd name="adj2" fmla="val 75148"/>
              <a:gd name="adj3" fmla="val 16667"/>
            </a:avLst>
          </a:prstGeom>
          <a:solidFill>
            <a:srgbClr val="4892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lt1"/>
                </a:solidFill>
                <a:latin typeface="BIZ UDPゴシック" panose="020B0400000000000000" pitchFamily="50" charset="-128"/>
                <a:ea typeface="BIZ UDPゴシック" panose="020B0400000000000000" pitchFamily="50" charset="-128"/>
                <a:sym typeface="Arial"/>
              </a:rPr>
              <a:t>最も当てはまるものを選択してみよう！</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61" name="Google Shape;161;p37"/>
          <p:cNvSpPr/>
          <p:nvPr/>
        </p:nvSpPr>
        <p:spPr>
          <a:xfrm>
            <a:off x="10013825" y="3792971"/>
            <a:ext cx="1561830" cy="955297"/>
          </a:xfrm>
          <a:prstGeom prst="wedgeRoundRectCallout">
            <a:avLst>
              <a:gd name="adj1" fmla="val -28391"/>
              <a:gd name="adj2" fmla="val 75148"/>
              <a:gd name="adj3" fmla="val 16667"/>
            </a:avLst>
          </a:prstGeom>
          <a:solidFill>
            <a:srgbClr val="4892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lt1"/>
                </a:solidFill>
                <a:latin typeface="BIZ UDPゴシック" panose="020B0400000000000000" pitchFamily="50" charset="-128"/>
                <a:ea typeface="BIZ UDPゴシック" panose="020B0400000000000000" pitchFamily="50" charset="-128"/>
                <a:sym typeface="Arial"/>
              </a:rPr>
              <a:t>最も当てはまるものを選択してみよう！</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9" name="図 8">
            <a:extLst>
              <a:ext uri="{FF2B5EF4-FFF2-40B4-BE49-F238E27FC236}">
                <a16:creationId xmlns:a16="http://schemas.microsoft.com/office/drawing/2014/main" id="{6EA456AA-E084-9CA3-B064-7E20CBDD13E8}"/>
              </a:ext>
            </a:extLst>
          </p:cNvPr>
          <p:cNvPicPr>
            <a:picLocks noChangeAspect="1"/>
          </p:cNvPicPr>
          <p:nvPr/>
        </p:nvPicPr>
        <p:blipFill>
          <a:blip r:embed="rId3"/>
          <a:srcRect l="2206" t="18043" r="1389" b="17982"/>
          <a:stretch/>
        </p:blipFill>
        <p:spPr>
          <a:xfrm>
            <a:off x="5959977" y="1531898"/>
            <a:ext cx="5563167" cy="2608739"/>
          </a:xfrm>
          <a:prstGeom prst="rect">
            <a:avLst/>
          </a:prstGeom>
        </p:spPr>
      </p:pic>
      <p:pic>
        <p:nvPicPr>
          <p:cNvPr id="7" name="図 6">
            <a:extLst>
              <a:ext uri="{FF2B5EF4-FFF2-40B4-BE49-F238E27FC236}">
                <a16:creationId xmlns:a16="http://schemas.microsoft.com/office/drawing/2014/main" id="{D1FFE50F-ADAC-B4C4-6375-81E925CD7895}"/>
              </a:ext>
            </a:extLst>
          </p:cNvPr>
          <p:cNvPicPr>
            <a:picLocks noChangeAspect="1"/>
          </p:cNvPicPr>
          <p:nvPr/>
        </p:nvPicPr>
        <p:blipFill>
          <a:blip r:embed="rId4"/>
          <a:srcRect l="5005" t="16318" r="5114" b="16892"/>
          <a:stretch/>
        </p:blipFill>
        <p:spPr>
          <a:xfrm>
            <a:off x="911225" y="1574265"/>
            <a:ext cx="4813300" cy="2527462"/>
          </a:xfrm>
          <a:prstGeom prst="rect">
            <a:avLst/>
          </a:prstGeom>
        </p:spPr>
      </p:pic>
      <p:sp>
        <p:nvSpPr>
          <p:cNvPr id="168" name="Google Shape;168;p23"/>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BIZ UDPゴシック" panose="020B0400000000000000" pitchFamily="50" charset="-128"/>
                <a:ea typeface="BIZ UDPゴシック" panose="020B0400000000000000" pitchFamily="50" charset="-128"/>
                <a:sym typeface="Arial"/>
              </a:rPr>
              <a:t>8</a:t>
            </a:fld>
            <a:endParaRPr>
              <a:latin typeface="BIZ UDPゴシック" panose="020B0400000000000000" pitchFamily="50" charset="-128"/>
              <a:ea typeface="BIZ UDPゴシック" panose="020B0400000000000000" pitchFamily="50" charset="-128"/>
              <a:sym typeface="Arial"/>
            </a:endParaRPr>
          </a:p>
        </p:txBody>
      </p:sp>
      <p:sp>
        <p:nvSpPr>
          <p:cNvPr id="169" name="Google Shape;169;p23"/>
          <p:cNvSpPr txBox="1"/>
          <p:nvPr/>
        </p:nvSpPr>
        <p:spPr>
          <a:xfrm>
            <a:off x="2629312" y="360785"/>
            <a:ext cx="693337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「ライバルとの差」への大学生の態度</a:t>
            </a:r>
            <a:endParaRPr sz="2800" b="1" i="0" u="none" strike="noStrike" cap="none">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170" name="Google Shape;170;p23"/>
          <p:cNvSpPr txBox="1"/>
          <p:nvPr/>
        </p:nvSpPr>
        <p:spPr>
          <a:xfrm>
            <a:off x="953453" y="4362900"/>
            <a:ext cx="4771072" cy="1077218"/>
          </a:xfrm>
          <a:prstGeom prst="rect">
            <a:avLst/>
          </a:prstGeom>
          <a:solidFill>
            <a:srgbClr val="D8D8D8">
              <a:alpha val="49803"/>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BIZ UDPゴシック" panose="020B0400000000000000" pitchFamily="50" charset="-128"/>
                <a:ea typeface="BIZ UDPゴシック" panose="020B0400000000000000" pitchFamily="50" charset="-128"/>
                <a:sym typeface="Arial"/>
              </a:rPr>
              <a:t>91.2％が</a:t>
            </a:r>
            <a:br>
              <a:rPr lang="ja-JP" sz="2800" b="0" i="0" u="none" strike="noStrike" cap="none">
                <a:solidFill>
                  <a:schemeClr val="dk1"/>
                </a:solidFill>
                <a:latin typeface="BIZ UDPゴシック" panose="020B0400000000000000" pitchFamily="50" charset="-128"/>
                <a:ea typeface="BIZ UDPゴシック" panose="020B0400000000000000" pitchFamily="50" charset="-128"/>
                <a:sym typeface="Arial"/>
              </a:rPr>
            </a:br>
            <a:r>
              <a:rPr lang="ja-JP" sz="2800" b="0" i="0" u="none" strike="noStrike" cap="none">
                <a:solidFill>
                  <a:schemeClr val="dk1"/>
                </a:solidFill>
                <a:latin typeface="BIZ UDPゴシック" panose="020B0400000000000000" pitchFamily="50" charset="-128"/>
                <a:ea typeface="BIZ UDPゴシック" panose="020B0400000000000000" pitchFamily="50" charset="-128"/>
                <a:sym typeface="Arial"/>
              </a:rPr>
              <a:t>「</a:t>
            </a:r>
            <a:r>
              <a:rPr lang="ja-JP" sz="3600" b="1" i="0" u="none" strike="noStrike" cap="none">
                <a:solidFill>
                  <a:srgbClr val="FF6600"/>
                </a:solidFill>
                <a:latin typeface="BIZ UDPゴシック" panose="020B0400000000000000" pitchFamily="50" charset="-128"/>
                <a:ea typeface="BIZ UDPゴシック" panose="020B0400000000000000" pitchFamily="50" charset="-128"/>
                <a:sym typeface="Arial"/>
              </a:rPr>
              <a:t>許容できない</a:t>
            </a:r>
            <a:r>
              <a:rPr lang="ja-JP" sz="2800" b="0" i="0" u="none" strike="noStrike" cap="none">
                <a:solidFill>
                  <a:schemeClr val="dk1"/>
                </a:solidFill>
                <a:latin typeface="BIZ UDPゴシック" panose="020B0400000000000000" pitchFamily="50" charset="-128"/>
                <a:ea typeface="BIZ UDPゴシック" panose="020B0400000000000000" pitchFamily="50" charset="-128"/>
                <a:sym typeface="Arial"/>
              </a:rPr>
              <a:t>」と回答</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171" name="Google Shape;171;p23"/>
          <p:cNvGrpSpPr/>
          <p:nvPr/>
        </p:nvGrpSpPr>
        <p:grpSpPr>
          <a:xfrm>
            <a:off x="10091930" y="569724"/>
            <a:ext cx="1067969" cy="369332"/>
            <a:chOff x="10142730" y="646668"/>
            <a:chExt cx="1067969" cy="369332"/>
          </a:xfrm>
        </p:grpSpPr>
        <p:pic>
          <p:nvPicPr>
            <p:cNvPr id="172" name="Google Shape;172;p23" descr="アイコン&#10;&#10;自動的に生成された説明"/>
            <p:cNvPicPr preferRelativeResize="0"/>
            <p:nvPr/>
          </p:nvPicPr>
          <p:blipFill rotWithShape="1">
            <a:blip r:embed="rId5">
              <a:alphaModFix/>
            </a:blip>
            <a:srcRect/>
            <a:stretch/>
          </p:blipFill>
          <p:spPr>
            <a:xfrm>
              <a:off x="10142730" y="686575"/>
              <a:ext cx="402840" cy="289518"/>
            </a:xfrm>
            <a:prstGeom prst="rect">
              <a:avLst/>
            </a:prstGeom>
            <a:noFill/>
            <a:ln>
              <a:noFill/>
            </a:ln>
          </p:spPr>
        </p:pic>
        <p:sp>
          <p:nvSpPr>
            <p:cNvPr id="173" name="Google Shape;173;p23"/>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BIZ UDPゴシック" panose="020B0400000000000000" pitchFamily="50" charset="-128"/>
                  <a:ea typeface="BIZ UDPゴシック" panose="020B0400000000000000" pitchFamily="50" charset="-128"/>
                  <a:sym typeface="Arial"/>
                </a:rPr>
                <a:t>P10</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175" name="Google Shape;175;p23"/>
          <p:cNvSpPr txBox="1"/>
          <p:nvPr/>
        </p:nvSpPr>
        <p:spPr>
          <a:xfrm>
            <a:off x="5951894" y="4362900"/>
            <a:ext cx="5563166" cy="1077178"/>
          </a:xfrm>
          <a:prstGeom prst="rect">
            <a:avLst/>
          </a:prstGeom>
          <a:solidFill>
            <a:srgbClr val="D8D8D8">
              <a:alpha val="49803"/>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４６.6%が</a:t>
            </a:r>
            <a:br>
              <a:rPr lang="ja-JP" sz="28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br>
            <a:r>
              <a:rPr lang="ja-JP" sz="28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a:t>
            </a: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自分で対処する</a:t>
            </a:r>
            <a:r>
              <a:rPr lang="ja-JP" sz="28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」と回答</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79" name="Google Shape;179;p23"/>
          <p:cNvSpPr txBox="1"/>
          <p:nvPr/>
        </p:nvSpPr>
        <p:spPr>
          <a:xfrm>
            <a:off x="911225" y="1216379"/>
            <a:ext cx="1789272" cy="307777"/>
          </a:xfrm>
          <a:prstGeom prst="rect">
            <a:avLst/>
          </a:prstGeom>
          <a:solidFill>
            <a:srgbClr val="C7EDF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BIZ UDPゴシック" panose="020B0400000000000000" pitchFamily="50" charset="-128"/>
                <a:ea typeface="BIZ UDPゴシック" panose="020B0400000000000000" pitchFamily="50" charset="-128"/>
                <a:sym typeface="Arial"/>
              </a:rPr>
              <a:t>学生が選んだ許容度</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80" name="Google Shape;180;p23"/>
          <p:cNvSpPr txBox="1"/>
          <p:nvPr/>
        </p:nvSpPr>
        <p:spPr>
          <a:xfrm>
            <a:off x="5966119" y="1205076"/>
            <a:ext cx="1968809" cy="307777"/>
          </a:xfrm>
          <a:prstGeom prst="rect">
            <a:avLst/>
          </a:prstGeom>
          <a:solidFill>
            <a:srgbClr val="C0E4F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学生が選んだ行動</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81" name="Google Shape;181;p23"/>
          <p:cNvSpPr/>
          <p:nvPr/>
        </p:nvSpPr>
        <p:spPr>
          <a:xfrm>
            <a:off x="1152819" y="2791772"/>
            <a:ext cx="4681803" cy="1042534"/>
          </a:xfrm>
          <a:prstGeom prst="roundRect">
            <a:avLst>
              <a:gd name="adj" fmla="val 11674"/>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IZ UDPゴシック" panose="020B0400000000000000" pitchFamily="50" charset="-128"/>
              <a:ea typeface="BIZ UDPゴシック" panose="020B0400000000000000" pitchFamily="50" charset="-128"/>
              <a:sym typeface="Arial"/>
            </a:endParaRPr>
          </a:p>
        </p:txBody>
      </p:sp>
      <p:sp>
        <p:nvSpPr>
          <p:cNvPr id="182" name="Google Shape;182;p23"/>
          <p:cNvSpPr/>
          <p:nvPr/>
        </p:nvSpPr>
        <p:spPr>
          <a:xfrm>
            <a:off x="6028178" y="3195693"/>
            <a:ext cx="5494966" cy="562155"/>
          </a:xfrm>
          <a:prstGeom prst="roundRect">
            <a:avLst>
              <a:gd name="adj" fmla="val 11674"/>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IZ UDPゴシック" panose="020B0400000000000000" pitchFamily="50" charset="-128"/>
              <a:ea typeface="BIZ UDPゴシック" panose="020B0400000000000000" pitchFamily="50" charset="-128"/>
              <a:sym typeface="Arial"/>
            </a:endParaRPr>
          </a:p>
        </p:txBody>
      </p:sp>
      <p:sp>
        <p:nvSpPr>
          <p:cNvPr id="183" name="Google Shape;183;p23"/>
          <p:cNvSpPr txBox="1"/>
          <p:nvPr/>
        </p:nvSpPr>
        <p:spPr>
          <a:xfrm>
            <a:off x="6108436" y="4109520"/>
            <a:ext cx="536589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1F5C99"/>
                </a:solidFill>
                <a:latin typeface="BIZ UDPゴシック" panose="020B0400000000000000" pitchFamily="50" charset="-128"/>
                <a:ea typeface="BIZ UDPゴシック" panose="020B0400000000000000" pitchFamily="50" charset="-128"/>
                <a:sym typeface="Arial"/>
              </a:rPr>
              <a:t>*1 チームメイト（後輩・同級生・先輩）やチーム以外のアスリート仲間を含みます</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84" name="Google Shape;184;p23"/>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3" name="Google Shape;91;p36">
            <a:extLst>
              <a:ext uri="{FF2B5EF4-FFF2-40B4-BE49-F238E27FC236}">
                <a16:creationId xmlns:a16="http://schemas.microsoft.com/office/drawing/2014/main" id="{D97CB2C0-DF60-4EB6-6B13-6108B3E4EBDD}"/>
              </a:ext>
            </a:extLst>
          </p:cNvPr>
          <p:cNvSpPr txBox="1"/>
          <p:nvPr/>
        </p:nvSpPr>
        <p:spPr>
          <a:xfrm>
            <a:off x="4947386" y="5728325"/>
            <a:ext cx="6333390" cy="52318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2023</a:t>
            </a:r>
            <a:r>
              <a:rPr lang="ja-JP" altLang="en-US"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年度調査大学</a:t>
            </a:r>
            <a:r>
              <a:rPr 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スポーツのアスリート及びサポートスタッフ1000名が回答</a:t>
            </a:r>
            <a:endParaRPr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endParaRPr>
          </a:p>
          <a:p>
            <a:pPr marL="0" marR="0" lvl="0" indent="0" algn="r" rtl="0">
              <a:lnSpc>
                <a:spcPct val="100000"/>
              </a:lnSpc>
              <a:spcBef>
                <a:spcPts val="0"/>
              </a:spcBef>
              <a:spcAft>
                <a:spcPts val="0"/>
              </a:spcAft>
              <a:buClr>
                <a:srgbClr val="000000"/>
              </a:buClr>
              <a:buSzPts val="1400"/>
              <a:buFont typeface="Arial"/>
              <a:buNone/>
            </a:pPr>
            <a:r>
              <a:rPr 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学生アスリート877名・学生サポートスタッフ：123名</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4" name="Google Shape;90;p36">
            <a:extLst>
              <a:ext uri="{FF2B5EF4-FFF2-40B4-BE49-F238E27FC236}">
                <a16:creationId xmlns:a16="http://schemas.microsoft.com/office/drawing/2014/main" id="{4339B74D-58C7-456E-A341-CAA85C7B51E9}"/>
              </a:ext>
            </a:extLst>
          </p:cNvPr>
          <p:cNvSpPr txBox="1"/>
          <p:nvPr/>
        </p:nvSpPr>
        <p:spPr>
          <a:xfrm>
            <a:off x="6877004" y="5450101"/>
            <a:ext cx="4527596"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UNIVAS(2023)</a:t>
            </a:r>
            <a:r>
              <a:rPr lang="ja-JP" altLang="en-US"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Office テーマ">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2850</TotalTime>
  <Words>3637</Words>
  <Application>Microsoft Office PowerPoint</Application>
  <PresentationFormat>ワイド画面</PresentationFormat>
  <Paragraphs>242</Paragraphs>
  <Slides>14</Slides>
  <Notes>14</Notes>
  <HiddenSlides>0</HiddenSlides>
  <MMClips>0</MMClips>
  <ScaleCrop>false</ScaleCrop>
  <HeadingPairs>
    <vt:vector size="6" baseType="variant">
      <vt:variant>
        <vt:lpstr>使用されているフォント</vt:lpstr>
      </vt:variant>
      <vt:variant>
        <vt:i4>2</vt:i4>
      </vt:variant>
      <vt:variant>
        <vt:lpstr>テーマ</vt:lpstr>
      </vt:variant>
      <vt:variant>
        <vt:i4>2</vt:i4>
      </vt:variant>
      <vt:variant>
        <vt:lpstr>スライド タイトル</vt:lpstr>
      </vt:variant>
      <vt:variant>
        <vt:i4>14</vt:i4>
      </vt:variant>
    </vt:vector>
  </HeadingPairs>
  <TitlesOfParts>
    <vt:vector size="18" baseType="lpstr">
      <vt:lpstr>BIZ UDPゴシック</vt:lpstr>
      <vt:lpstr>Arial</vt:lpstr>
      <vt:lpstr>1_Office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Beppu</dc:creator>
  <cp:lastModifiedBy>Beppu</cp:lastModifiedBy>
  <cp:revision>55</cp:revision>
  <dcterms:created xsi:type="dcterms:W3CDTF">2024-09-20T07:11:38Z</dcterms:created>
  <dcterms:modified xsi:type="dcterms:W3CDTF">2026-01-27T01:31:44Z</dcterms:modified>
</cp:coreProperties>
</file>