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48" r:id="rId1"/>
    <p:sldMasterId id="2147483654"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75" r:id="rId16"/>
  </p:sldIdLst>
  <p:sldSz cx="12192000" cy="6858000"/>
  <p:notesSz cx="6807200" cy="99393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giW7qim0V30+MhiRZxE/Fn49t6D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uka murofurhi" initials="" lastIdx="13" clrIdx="0"/>
  <p:cmAuthor id="1" name="Beppu" initials="HB" lastIdx="33" clrIdx="1">
    <p:extLst>
      <p:ext uri="{19B8F6BF-5375-455C-9EA6-DF929625EA0E}">
        <p15:presenceInfo xmlns:p15="http://schemas.microsoft.com/office/powerpoint/2012/main" userId="S::beppu@scale.co.jp::d43e9fab-7840-4341-9ef6-55e0d069cf31" providerId="AD"/>
      </p:ext>
    </p:extLst>
  </p:cmAuthor>
  <p:cmAuthor id="2" name="美則 岡出" initials="美岡" lastIdx="18" clrIdx="2">
    <p:extLst>
      <p:ext uri="{19B8F6BF-5375-455C-9EA6-DF929625EA0E}">
        <p15:presenceInfo xmlns:p15="http://schemas.microsoft.com/office/powerpoint/2012/main" userId="ff1ef54b6b7f5c74" providerId="Windows Live"/>
      </p:ext>
    </p:extLst>
  </p:cmAuthor>
  <p:cmAuthor id="3" name="YM" initials="YM" lastIdx="56" clrIdx="3">
    <p:extLst>
      <p:ext uri="{19B8F6BF-5375-455C-9EA6-DF929625EA0E}">
        <p15:presenceInfo xmlns:p15="http://schemas.microsoft.com/office/powerpoint/2012/main" userId="Y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437D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92DC6E0-C2EB-4928-B0E4-DBE79A7E369F}">
  <a:tblStyle styleId="{A92DC6E0-C2EB-4928-B0E4-DBE79A7E369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063" autoAdjust="0"/>
  </p:normalViewPr>
  <p:slideViewPr>
    <p:cSldViewPr snapToGrid="0">
      <p:cViewPr varScale="1">
        <p:scale>
          <a:sx n="86" d="100"/>
          <a:sy n="86" d="100"/>
        </p:scale>
        <p:origin x="1434" y="84"/>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customschemas.google.com/relationships/presentationmetadata" Target="meta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9787" cy="49869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55838" y="0"/>
            <a:ext cx="2949787" cy="498693"/>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0720" y="4783307"/>
            <a:ext cx="5445760" cy="39136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440647"/>
            <a:ext cx="2949787" cy="498692"/>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55838" y="9440647"/>
            <a:ext cx="2949787" cy="49869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 name="Google Shape;61;p1:notes"/>
          <p:cNvSpPr txBox="1">
            <a:spLocks noGrp="1"/>
          </p:cNvSpPr>
          <p:nvPr>
            <p:ph type="body" idx="1"/>
          </p:nvPr>
        </p:nvSpPr>
        <p:spPr>
          <a:xfrm>
            <a:off x="680720" y="4783307"/>
            <a:ext cx="5445760" cy="3913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ja-JP" dirty="0"/>
              <a:t>【セリフ】</a:t>
            </a:r>
            <a:endParaRPr dirty="0"/>
          </a:p>
          <a:p>
            <a:pPr marL="0" lvl="0" indent="0" algn="l" rtl="0">
              <a:lnSpc>
                <a:spcPct val="100000"/>
              </a:lnSpc>
              <a:spcBef>
                <a:spcPts val="0"/>
              </a:spcBef>
              <a:spcAft>
                <a:spcPts val="0"/>
              </a:spcAft>
              <a:buClr>
                <a:schemeClr val="dk1"/>
              </a:buClr>
              <a:buSzPts val="1200"/>
              <a:buFont typeface="Arial"/>
              <a:buNone/>
            </a:pPr>
            <a:r>
              <a:rPr lang="ja-JP" dirty="0"/>
              <a:t>・「こんにちは。『UNIVAS 大学生のためのドーピング防止教育 クリーンスポーツの実現を目指して クリーンスポーツシナリオ ー自己ベストの壁ー』をご覧いただき、ありがとうございます。」</a:t>
            </a:r>
            <a:endParaRPr dirty="0"/>
          </a:p>
          <a:p>
            <a:pPr marL="0" lvl="0" indent="0" algn="l" rtl="0">
              <a:lnSpc>
                <a:spcPct val="100000"/>
              </a:lnSpc>
              <a:spcBef>
                <a:spcPts val="0"/>
              </a:spcBef>
              <a:spcAft>
                <a:spcPts val="0"/>
              </a:spcAft>
              <a:buClr>
                <a:schemeClr val="dk1"/>
              </a:buClr>
              <a:buSzPts val="1200"/>
              <a:buFont typeface="Arial"/>
              <a:buNone/>
            </a:pPr>
            <a:r>
              <a:rPr lang="ja-JP" dirty="0"/>
              <a:t>・「このプログラムでは、競技成績が伸び悩んでドーピングの誘惑に負けそうになったとき、あなたがどう考え、対応するかを考えていきます。」</a:t>
            </a:r>
            <a:endParaRPr dirty="0"/>
          </a:p>
          <a:p>
            <a:pPr marL="0" lvl="0" indent="0" algn="l" rtl="0">
              <a:lnSpc>
                <a:spcPct val="100000"/>
              </a:lnSpc>
              <a:spcBef>
                <a:spcPts val="0"/>
              </a:spcBef>
              <a:spcAft>
                <a:spcPts val="0"/>
              </a:spcAft>
              <a:buClr>
                <a:schemeClr val="dk1"/>
              </a:buClr>
              <a:buSzPts val="1200"/>
              <a:buFont typeface="Arial"/>
              <a:buNone/>
            </a:pPr>
            <a:endParaRPr dirty="0"/>
          </a:p>
        </p:txBody>
      </p:sp>
      <p:sp>
        <p:nvSpPr>
          <p:cNvPr id="62" name="Google Shape;62;p1:notes"/>
          <p:cNvSpPr txBox="1">
            <a:spLocks noGrp="1"/>
          </p:cNvSpPr>
          <p:nvPr>
            <p:ph type="sldNum" idx="12"/>
          </p:nvPr>
        </p:nvSpPr>
        <p:spPr>
          <a:xfrm>
            <a:off x="3855838" y="9440647"/>
            <a:ext cx="2949787" cy="49869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0: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0:notes"/>
          <p:cNvSpPr txBox="1">
            <a:spLocks noGrp="1"/>
          </p:cNvSpPr>
          <p:nvPr>
            <p:ph type="body" idx="1"/>
          </p:nvPr>
        </p:nvSpPr>
        <p:spPr>
          <a:xfrm>
            <a:off x="680720" y="4783307"/>
            <a:ext cx="5445760" cy="3913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ja-JP" b="0" u="none" dirty="0"/>
              <a:t>【セリフ】</a:t>
            </a:r>
            <a:endParaRPr b="0" u="none" dirty="0"/>
          </a:p>
          <a:p>
            <a:pPr marL="0" lvl="0" indent="0" algn="l" rtl="0">
              <a:lnSpc>
                <a:spcPct val="100000"/>
              </a:lnSpc>
              <a:spcBef>
                <a:spcPts val="0"/>
              </a:spcBef>
              <a:spcAft>
                <a:spcPts val="0"/>
              </a:spcAft>
              <a:buClr>
                <a:srgbClr val="FF0000"/>
              </a:buClr>
              <a:buSzPts val="1200"/>
              <a:buFont typeface="Arial"/>
              <a:buNone/>
            </a:pPr>
            <a:r>
              <a:rPr lang="ja-JP" altLang="en-US" b="0" u="none" dirty="0"/>
              <a:t>・</a:t>
            </a:r>
            <a:r>
              <a:rPr lang="ja-JP" b="0" u="none" dirty="0"/>
              <a:t>「パフォーマンス向上を期待してサプリメントを使用することは、アスリートにとって</a:t>
            </a:r>
            <a:r>
              <a:rPr lang="ja-JP" altLang="en-US" b="0" u="none" dirty="0"/>
              <a:t>一般的な</a:t>
            </a:r>
            <a:r>
              <a:rPr lang="ja-JP" b="0" u="none" dirty="0"/>
              <a:t>選択</a:t>
            </a:r>
            <a:r>
              <a:rPr lang="ja-JP" altLang="en-US" b="0" u="none" dirty="0"/>
              <a:t>肢</a:t>
            </a:r>
            <a:r>
              <a:rPr lang="ja-JP" b="0" u="none" dirty="0"/>
              <a:t>です。しかし、＜クリック＞サプリメントの効果を過度に信じ</a:t>
            </a:r>
            <a:r>
              <a:rPr lang="ja-JP" altLang="en-US" b="0" u="none" dirty="0"/>
              <a:t>、</a:t>
            </a:r>
            <a:r>
              <a:rPr lang="ja-JP" b="0" u="none" dirty="0"/>
              <a:t>その信念が強くなりすぎると、ドーピング</a:t>
            </a:r>
            <a:r>
              <a:rPr lang="ja-JP" altLang="en-US" b="0" u="none" dirty="0"/>
              <a:t>行為</a:t>
            </a:r>
            <a:r>
              <a:rPr lang="ja-JP" b="0" u="none" dirty="0"/>
              <a:t>に移行するリスクが高ま</a:t>
            </a:r>
            <a:r>
              <a:rPr lang="ja-JP" altLang="en-US" b="0" u="none" dirty="0"/>
              <a:t>る可能性があり</a:t>
            </a:r>
            <a:r>
              <a:rPr lang="ja-JP" b="0" u="none" dirty="0"/>
              <a:t>ます。」</a:t>
            </a:r>
            <a:endParaRPr lang="en-US" altLang="ja-JP" b="0" u="none" dirty="0"/>
          </a:p>
          <a:p>
            <a:pPr marL="0" lvl="0" indent="0" algn="l" rtl="0">
              <a:lnSpc>
                <a:spcPct val="100000"/>
              </a:lnSpc>
              <a:spcBef>
                <a:spcPts val="0"/>
              </a:spcBef>
              <a:spcAft>
                <a:spcPts val="0"/>
              </a:spcAft>
              <a:buClr>
                <a:srgbClr val="FF0000"/>
              </a:buClr>
              <a:buSzPts val="1200"/>
              <a:buFont typeface="Arial"/>
              <a:buNone/>
            </a:pPr>
            <a:r>
              <a:rPr lang="ja-JP" b="0" u="none" dirty="0"/>
              <a:t>・「＜クリック＞実際、サプリメントを使用しているアスリートは、使用していないアスリートと</a:t>
            </a:r>
            <a:r>
              <a:rPr lang="ja-JP" altLang="en-US" b="0" u="none" dirty="0"/>
              <a:t>比較して</a:t>
            </a:r>
            <a:r>
              <a:rPr lang="ja-JP" b="0" u="none" dirty="0"/>
              <a:t>、サプリメント</a:t>
            </a:r>
            <a:r>
              <a:rPr lang="ja-JP" altLang="en-US" b="0" u="none" dirty="0"/>
              <a:t>に対する</a:t>
            </a:r>
            <a:r>
              <a:rPr lang="ja-JP" b="0" u="none" dirty="0"/>
              <a:t>強い信念</a:t>
            </a:r>
            <a:r>
              <a:rPr lang="ja-JP" altLang="en-US" b="0" u="none" dirty="0"/>
              <a:t>を持つ場合</a:t>
            </a:r>
            <a:r>
              <a:rPr lang="ja-JP" b="0" u="none" dirty="0"/>
              <a:t>、</a:t>
            </a:r>
            <a:r>
              <a:rPr lang="ja-JP" altLang="en-US" b="0" u="none" dirty="0"/>
              <a:t>やがて</a:t>
            </a:r>
            <a:r>
              <a:rPr lang="ja-JP" b="0" u="none" dirty="0"/>
              <a:t>ドーピングに進む可能性が約3倍高いとされています。</a:t>
            </a:r>
            <a:endParaRPr lang="en-US" altLang="ja-JP" b="0" u="none" dirty="0"/>
          </a:p>
          <a:p>
            <a:pPr marL="0" lvl="0" indent="0" algn="l" rtl="0">
              <a:lnSpc>
                <a:spcPct val="100000"/>
              </a:lnSpc>
              <a:spcBef>
                <a:spcPts val="0"/>
              </a:spcBef>
              <a:spcAft>
                <a:spcPts val="0"/>
              </a:spcAft>
              <a:buClr>
                <a:srgbClr val="FF0000"/>
              </a:buClr>
              <a:buSzPts val="1200"/>
              <a:buFont typeface="Arial"/>
              <a:buNone/>
            </a:pPr>
            <a:r>
              <a:rPr lang="ja-JP" altLang="en-US" b="0" u="none" dirty="0"/>
              <a:t>　この現象</a:t>
            </a:r>
            <a:r>
              <a:rPr lang="ja-JP" b="0" u="none" dirty="0"/>
              <a:t>は、たばこやアルコールなどのソフトドラッグ</a:t>
            </a:r>
            <a:r>
              <a:rPr lang="ja-JP" altLang="en-US" b="0" u="none" dirty="0"/>
              <a:t>がより強い</a:t>
            </a:r>
            <a:r>
              <a:rPr lang="ja-JP" b="0" u="none" dirty="0"/>
              <a:t>薬物使用に</a:t>
            </a:r>
            <a:r>
              <a:rPr lang="ja-JP" altLang="en-US" b="0" u="none" dirty="0"/>
              <a:t>つながるとされる</a:t>
            </a:r>
            <a:r>
              <a:rPr lang="ja-JP" b="0" u="none" dirty="0"/>
              <a:t>『ゲートウェイ理論』</a:t>
            </a:r>
            <a:r>
              <a:rPr lang="ja-JP" altLang="en-US" b="0" u="none" dirty="0"/>
              <a:t>とも共通しています</a:t>
            </a:r>
            <a:r>
              <a:rPr lang="ja-JP" b="0" u="none" dirty="0"/>
              <a:t>。」</a:t>
            </a:r>
            <a:endParaRPr lang="en-US" altLang="ja-JP" b="0" u="none" dirty="0"/>
          </a:p>
          <a:p>
            <a:pPr marL="0" lvl="0" indent="0" algn="l" rtl="0">
              <a:lnSpc>
                <a:spcPct val="100000"/>
              </a:lnSpc>
              <a:spcBef>
                <a:spcPts val="0"/>
              </a:spcBef>
              <a:spcAft>
                <a:spcPts val="0"/>
              </a:spcAft>
              <a:buClr>
                <a:srgbClr val="FF0000"/>
              </a:buClr>
              <a:buSzPts val="1200"/>
              <a:buFont typeface="Arial"/>
              <a:buNone/>
            </a:pPr>
            <a:r>
              <a:rPr lang="ja-JP" b="0" u="none" dirty="0"/>
              <a:t>・「＜クリック＞</a:t>
            </a:r>
            <a:r>
              <a:rPr lang="ja-JP" altLang="en-US" b="0" u="none" dirty="0"/>
              <a:t>さらに、こうした行動の</a:t>
            </a:r>
            <a:r>
              <a:rPr lang="ja-JP" b="0" u="none" dirty="0"/>
              <a:t>背景には、自分の道徳的基準から離れる心理的なメカニズムも関</a:t>
            </a:r>
            <a:r>
              <a:rPr lang="ja-JP" altLang="en-US" b="0" u="none" dirty="0"/>
              <a:t>与</a:t>
            </a:r>
            <a:r>
              <a:rPr lang="ja-JP" b="0" u="none" dirty="0"/>
              <a:t>しています。」</a:t>
            </a:r>
            <a:endParaRPr b="0" u="none" dirty="0"/>
          </a:p>
          <a:p>
            <a:pPr marL="0" lvl="0" indent="0" algn="l" rtl="0">
              <a:lnSpc>
                <a:spcPct val="100000"/>
              </a:lnSpc>
              <a:spcBef>
                <a:spcPts val="0"/>
              </a:spcBef>
              <a:spcAft>
                <a:spcPts val="0"/>
              </a:spcAft>
              <a:buClr>
                <a:srgbClr val="FF0000"/>
              </a:buClr>
              <a:buSzPts val="1200"/>
              <a:buFont typeface="Arial"/>
              <a:buNone/>
            </a:pPr>
            <a:r>
              <a:rPr lang="ja-JP" b="0" u="none" dirty="0"/>
              <a:t>・「『道徳的離脱』とは、ドーピング行為を外的要因や他者のせいにすることで、自</a:t>
            </a:r>
            <a:r>
              <a:rPr lang="ja-JP" altLang="en-US" b="0" u="none" dirty="0"/>
              <a:t>分</a:t>
            </a:r>
            <a:r>
              <a:rPr lang="ja-JP" b="0" u="none" dirty="0"/>
              <a:t>の行動を正当化する</a:t>
            </a:r>
            <a:r>
              <a:rPr lang="ja-JP" altLang="en-US" b="0" u="none" dirty="0"/>
              <a:t>心理的</a:t>
            </a:r>
            <a:r>
              <a:rPr lang="ja-JP" b="0" u="none" dirty="0"/>
              <a:t>プロセスを指します。」</a:t>
            </a:r>
            <a:endParaRPr lang="en-US" altLang="ja-JP" b="0" u="none" dirty="0"/>
          </a:p>
          <a:p>
            <a:pPr marL="0" lvl="0" indent="0" algn="l" rtl="0">
              <a:lnSpc>
                <a:spcPct val="100000"/>
              </a:lnSpc>
              <a:spcBef>
                <a:spcPts val="0"/>
              </a:spcBef>
              <a:spcAft>
                <a:spcPts val="0"/>
              </a:spcAft>
              <a:buClr>
                <a:srgbClr val="FF0000"/>
              </a:buClr>
              <a:buSzPts val="1200"/>
              <a:buFont typeface="Arial"/>
              <a:buNone/>
            </a:pPr>
            <a:r>
              <a:rPr lang="ja-JP" b="0" u="none" dirty="0"/>
              <a:t>・「たとえば、『成績が伸び悩んでいるから仕方ない』</a:t>
            </a:r>
            <a:r>
              <a:rPr lang="ja-JP" altLang="en-US" b="0" u="none" dirty="0"/>
              <a:t>や</a:t>
            </a:r>
            <a:r>
              <a:rPr lang="ja-JP" b="0" u="none" dirty="0"/>
              <a:t>『みんなもやっているから問題ない』といった考えがこれに当たります。」</a:t>
            </a:r>
            <a:endParaRPr b="0" u="none" dirty="0"/>
          </a:p>
          <a:p>
            <a:pPr marL="0" lvl="0" indent="0" algn="l" rtl="0">
              <a:lnSpc>
                <a:spcPct val="100000"/>
              </a:lnSpc>
              <a:spcBef>
                <a:spcPts val="0"/>
              </a:spcBef>
              <a:spcAft>
                <a:spcPts val="0"/>
              </a:spcAft>
              <a:buClr>
                <a:srgbClr val="FF0000"/>
              </a:buClr>
              <a:buSzPts val="1200"/>
              <a:buFont typeface="Arial"/>
              <a:buNone/>
            </a:pPr>
            <a:r>
              <a:rPr lang="ja-JP" b="0" u="none" dirty="0"/>
              <a:t>・「＜クリック＞</a:t>
            </a:r>
            <a:r>
              <a:rPr lang="ja-JP" altLang="en-US" b="0" u="none" dirty="0"/>
              <a:t>このような</a:t>
            </a:r>
            <a:r>
              <a:rPr lang="ja-JP" b="0" u="none" dirty="0"/>
              <a:t>心理的メカニズムが働くと、一度ドーピングの誘惑</a:t>
            </a:r>
            <a:r>
              <a:rPr lang="ja-JP" altLang="en-US" b="0" u="none" dirty="0"/>
              <a:t>を感じたときに</a:t>
            </a:r>
            <a:r>
              <a:rPr lang="ja-JP" b="0" u="none" dirty="0"/>
              <a:t>冷静にリスクを判断することが難しくなり、本来のスポーツ精神</a:t>
            </a:r>
            <a:r>
              <a:rPr lang="ja-JP" altLang="en-US" b="0" u="none" dirty="0"/>
              <a:t>である</a:t>
            </a:r>
            <a:r>
              <a:rPr lang="en-US" altLang="ja-JP" b="0" u="none" dirty="0"/>
              <a:t>『</a:t>
            </a:r>
            <a:r>
              <a:rPr lang="ja-JP" altLang="en-US" b="0" u="none" dirty="0"/>
              <a:t>自分の力で挑む</a:t>
            </a:r>
            <a:r>
              <a:rPr lang="en-US" altLang="ja-JP" b="0" u="none" dirty="0"/>
              <a:t>』</a:t>
            </a:r>
            <a:r>
              <a:rPr lang="ja-JP" altLang="en-US" b="0" u="none" dirty="0"/>
              <a:t>という姿勢</a:t>
            </a:r>
            <a:r>
              <a:rPr lang="ja-JP" b="0" u="none" dirty="0"/>
              <a:t>を見失う危険性が生</a:t>
            </a:r>
            <a:r>
              <a:rPr lang="ja-JP" altLang="en-US" b="0" u="none" dirty="0"/>
              <a:t>じ</a:t>
            </a:r>
            <a:r>
              <a:rPr lang="ja-JP" b="0" u="none" dirty="0"/>
              <a:t>ます。」</a:t>
            </a:r>
            <a:endParaRPr b="0" u="none" dirty="0"/>
          </a:p>
          <a:p>
            <a:pPr marL="0" lvl="0" indent="0" algn="l" rtl="0">
              <a:lnSpc>
                <a:spcPct val="100000"/>
              </a:lnSpc>
              <a:spcBef>
                <a:spcPts val="0"/>
              </a:spcBef>
              <a:spcAft>
                <a:spcPts val="0"/>
              </a:spcAft>
              <a:buClr>
                <a:srgbClr val="FF0000"/>
              </a:buClr>
              <a:buSzPts val="1200"/>
              <a:buFont typeface="Arial"/>
              <a:buNone/>
            </a:pPr>
            <a:r>
              <a:rPr lang="ja-JP" b="0" u="none" dirty="0"/>
              <a:t>・「ドーピングの誘惑を克服するためには、</a:t>
            </a:r>
            <a:r>
              <a:rPr lang="ja-JP" altLang="en-US" b="0" u="none" dirty="0"/>
              <a:t>サプリメントがパフォーマンス向上をもたらすと信じる過剰な信念や</a:t>
            </a:r>
            <a:r>
              <a:rPr lang="en-US" altLang="ja-JP" b="0" u="none" dirty="0"/>
              <a:t>『</a:t>
            </a:r>
            <a:r>
              <a:rPr lang="ja-JP" altLang="en-US" b="0" u="none" dirty="0"/>
              <a:t>これは問題ない</a:t>
            </a:r>
            <a:r>
              <a:rPr lang="en-US" altLang="ja-JP" b="0" u="none" dirty="0"/>
              <a:t>』</a:t>
            </a:r>
            <a:r>
              <a:rPr lang="ja-JP" altLang="en-US" b="0" u="none" dirty="0"/>
              <a:t>という誤った考え方を見直し、自らの行動に責任を持つことが重要です。</a:t>
            </a:r>
            <a:r>
              <a:rPr lang="ja-JP" b="0" u="none" dirty="0"/>
              <a:t>」</a:t>
            </a:r>
            <a:endParaRPr lang="en-US" altLang="ja-JP" b="0" u="none" dirty="0"/>
          </a:p>
        </p:txBody>
      </p:sp>
      <p:sp>
        <p:nvSpPr>
          <p:cNvPr id="184" name="Google Shape;184;p10:notes"/>
          <p:cNvSpPr txBox="1">
            <a:spLocks noGrp="1"/>
          </p:cNvSpPr>
          <p:nvPr>
            <p:ph type="sldNum" idx="12"/>
          </p:nvPr>
        </p:nvSpPr>
        <p:spPr>
          <a:xfrm>
            <a:off x="3855838" y="9440647"/>
            <a:ext cx="2949787" cy="49869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1: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1:notes"/>
          <p:cNvSpPr txBox="1">
            <a:spLocks noGrp="1"/>
          </p:cNvSpPr>
          <p:nvPr>
            <p:ph type="body" idx="1"/>
          </p:nvPr>
        </p:nvSpPr>
        <p:spPr>
          <a:xfrm>
            <a:off x="680720" y="4783307"/>
            <a:ext cx="5445760" cy="3913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ja-JP" dirty="0"/>
              <a:t>【</a:t>
            </a:r>
            <a:r>
              <a:rPr lang="ja-JP" b="0" u="none" dirty="0"/>
              <a:t>セリフ】</a:t>
            </a:r>
            <a:endParaRPr lang="en-US" altLang="ja-JP" b="0" u="none" dirty="0"/>
          </a:p>
          <a:p>
            <a:pPr marL="0" lvl="0" indent="0" algn="l" rtl="0">
              <a:lnSpc>
                <a:spcPct val="100000"/>
              </a:lnSpc>
              <a:spcBef>
                <a:spcPts val="0"/>
              </a:spcBef>
              <a:spcAft>
                <a:spcPts val="0"/>
              </a:spcAft>
              <a:buClr>
                <a:schemeClr val="dk1"/>
              </a:buClr>
              <a:buSzPts val="1200"/>
              <a:buFont typeface="Arial"/>
              <a:buNone/>
            </a:pPr>
            <a:r>
              <a:rPr lang="ja-JP" b="0" u="none" dirty="0"/>
              <a:t>・「ここで、皆さんが先ほどのシナリオ</a:t>
            </a:r>
            <a:r>
              <a:rPr lang="ja-JP" altLang="en-US" b="0" u="none" dirty="0"/>
              <a:t>に登場する</a:t>
            </a:r>
            <a:r>
              <a:rPr lang="ja-JP" b="0" u="none" dirty="0"/>
              <a:t>アスリートの立場だったと仮定して</a:t>
            </a:r>
            <a:r>
              <a:rPr lang="ja-JP" altLang="en-US" b="0" u="none" dirty="0"/>
              <a:t>考えて</a:t>
            </a:r>
            <a:r>
              <a:rPr lang="ja-JP" b="0" u="none" dirty="0"/>
              <a:t>みましょう。」</a:t>
            </a:r>
            <a:endParaRPr b="0" u="none" dirty="0"/>
          </a:p>
          <a:p>
            <a:pPr marL="0" lvl="0" indent="0" algn="l" rtl="0">
              <a:lnSpc>
                <a:spcPct val="100000"/>
              </a:lnSpc>
              <a:spcBef>
                <a:spcPts val="0"/>
              </a:spcBef>
              <a:spcAft>
                <a:spcPts val="0"/>
              </a:spcAft>
              <a:buClr>
                <a:schemeClr val="dk1"/>
              </a:buClr>
              <a:buSzPts val="1200"/>
              <a:buFont typeface="Arial"/>
              <a:buNone/>
            </a:pPr>
            <a:r>
              <a:rPr lang="ja-JP" b="0" u="none" dirty="0"/>
              <a:t>・「＜クリック＞「パフォーマンス向上のためのサプリメント」に禁止物質が含まれているリスクがあることを知ったとき、その使用を思いとどまるためには何が必要</a:t>
            </a:r>
            <a:r>
              <a:rPr lang="ja-JP" altLang="en-US" b="0" u="none" dirty="0"/>
              <a:t>だと思いますか</a:t>
            </a:r>
            <a:r>
              <a:rPr lang="ja-JP" b="0" u="none" dirty="0"/>
              <a:t>？」</a:t>
            </a:r>
            <a:endParaRPr lang="en-US" altLang="ja-JP" b="0" u="none"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ja-JP" altLang="en-US" b="1" dirty="0"/>
              <a:t>▶</a:t>
            </a:r>
            <a:r>
              <a:rPr lang="en-US" altLang="ja-JP" b="1" dirty="0"/>
              <a:t>5</a:t>
            </a:r>
            <a:r>
              <a:rPr lang="ja-JP" altLang="en-US" b="1" dirty="0"/>
              <a:t>秒ほど待つ</a:t>
            </a:r>
            <a:endParaRPr lang="en-US" altLang="ja-JP" b="1"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dirty="0"/>
          </a:p>
          <a:p>
            <a:pPr marL="0" lvl="0" indent="0" algn="l" rtl="0">
              <a:lnSpc>
                <a:spcPct val="100000"/>
              </a:lnSpc>
              <a:spcBef>
                <a:spcPts val="0"/>
              </a:spcBef>
              <a:spcAft>
                <a:spcPts val="0"/>
              </a:spcAft>
              <a:buClr>
                <a:schemeClr val="dk1"/>
              </a:buClr>
              <a:buSzPts val="1200"/>
              <a:buFont typeface="Arial"/>
              <a:buNone/>
            </a:pPr>
            <a:r>
              <a:rPr lang="ja-JP" b="0" u="none" dirty="0"/>
              <a:t>・「例えば、『正しい行動を選</a:t>
            </a:r>
            <a:r>
              <a:rPr lang="ja-JP" altLang="en-US" b="0" u="none" dirty="0"/>
              <a:t>び</a:t>
            </a:r>
            <a:r>
              <a:rPr lang="ja-JP" b="0" u="none" dirty="0"/>
              <a:t>たい』という倫理的・道徳的な判断基準、長期的なキャリアや目標に対する意識、規則違反による制裁や競技成績の失効、スポーツ活動機会</a:t>
            </a:r>
            <a:r>
              <a:rPr lang="ja-JP" altLang="en-US" b="0" u="none" dirty="0"/>
              <a:t>を失うリスクの</a:t>
            </a:r>
            <a:r>
              <a:rPr lang="ja-JP" b="0" u="none" dirty="0"/>
              <a:t>認識</a:t>
            </a:r>
            <a:r>
              <a:rPr lang="ja-JP" altLang="en-US" b="0" i="1" u="none" dirty="0"/>
              <a:t>と理解</a:t>
            </a:r>
            <a:r>
              <a:rPr lang="ja-JP" b="0" u="none" dirty="0"/>
              <a:t>、そして周囲からのサポートな</a:t>
            </a:r>
            <a:r>
              <a:rPr lang="ja-JP" altLang="en-US" b="0" u="none" dirty="0"/>
              <a:t>ど</a:t>
            </a:r>
            <a:r>
              <a:rPr lang="ja-JP" b="0" u="none" dirty="0"/>
              <a:t>が</a:t>
            </a:r>
            <a:r>
              <a:rPr lang="ja-JP" altLang="en-US" b="0" u="none" dirty="0"/>
              <a:t>挙げられ</a:t>
            </a:r>
            <a:r>
              <a:rPr lang="ja-JP" b="0" u="none" dirty="0"/>
              <a:t>ます。」</a:t>
            </a:r>
            <a:endParaRPr b="0" u="none" dirty="0"/>
          </a:p>
          <a:p>
            <a:pPr marL="0" lvl="0" indent="0" algn="l" rtl="0">
              <a:lnSpc>
                <a:spcPct val="100000"/>
              </a:lnSpc>
              <a:spcBef>
                <a:spcPts val="0"/>
              </a:spcBef>
              <a:spcAft>
                <a:spcPts val="0"/>
              </a:spcAft>
              <a:buClr>
                <a:schemeClr val="dk1"/>
              </a:buClr>
              <a:buSzPts val="1200"/>
              <a:buFont typeface="Arial"/>
              <a:buNone/>
            </a:pPr>
            <a:r>
              <a:rPr lang="ja-JP" b="0" u="none" dirty="0"/>
              <a:t>・「この状況下で、どのように考え、どのような行動を取るのが最善</a:t>
            </a:r>
            <a:r>
              <a:rPr lang="ja-JP" altLang="en-US" b="0" u="none" dirty="0"/>
              <a:t>だと思う</a:t>
            </a:r>
            <a:r>
              <a:rPr lang="ja-JP" b="0" u="none" dirty="0"/>
              <a:t>か、一緒に考えてみましょう。」</a:t>
            </a:r>
            <a:endParaRPr b="0" u="none" dirty="0"/>
          </a:p>
        </p:txBody>
      </p:sp>
      <p:sp>
        <p:nvSpPr>
          <p:cNvPr id="221" name="Google Shape;221;p11:notes"/>
          <p:cNvSpPr txBox="1">
            <a:spLocks noGrp="1"/>
          </p:cNvSpPr>
          <p:nvPr>
            <p:ph type="sldNum" idx="12"/>
          </p:nvPr>
        </p:nvSpPr>
        <p:spPr>
          <a:xfrm>
            <a:off x="3855838" y="9440647"/>
            <a:ext cx="2949787" cy="49869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2: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2:notes"/>
          <p:cNvSpPr txBox="1">
            <a:spLocks noGrp="1"/>
          </p:cNvSpPr>
          <p:nvPr>
            <p:ph type="body" idx="1"/>
          </p:nvPr>
        </p:nvSpPr>
        <p:spPr>
          <a:xfrm>
            <a:off x="680720" y="4783307"/>
            <a:ext cx="5445760" cy="3913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ja-JP" b="0" u="none" dirty="0"/>
              <a:t>【セリフ】</a:t>
            </a:r>
            <a:br>
              <a:rPr lang="en-US" altLang="ja-JP" b="0" u="none" dirty="0"/>
            </a:br>
            <a:r>
              <a:rPr lang="ja-JP" b="0" u="none" dirty="0"/>
              <a:t>・「それでは、もう一度、皆さん</a:t>
            </a:r>
            <a:r>
              <a:rPr lang="ja-JP" altLang="en-US" b="0" u="none" dirty="0"/>
              <a:t>自身</a:t>
            </a:r>
            <a:r>
              <a:rPr lang="ja-JP" b="0" u="none" dirty="0"/>
              <a:t>の行動選択について考えてみましょう。」</a:t>
            </a:r>
            <a:endParaRPr b="0" u="none" dirty="0"/>
          </a:p>
          <a:p>
            <a:pPr marL="0" lvl="0" indent="0" algn="l" rtl="0">
              <a:lnSpc>
                <a:spcPct val="100000"/>
              </a:lnSpc>
              <a:spcBef>
                <a:spcPts val="0"/>
              </a:spcBef>
              <a:spcAft>
                <a:spcPts val="0"/>
              </a:spcAft>
              <a:buClr>
                <a:schemeClr val="dk1"/>
              </a:buClr>
              <a:buSzPts val="1200"/>
              <a:buFont typeface="Arial"/>
              <a:buNone/>
            </a:pPr>
            <a:r>
              <a:rPr lang="ja-JP" b="0" u="none" dirty="0"/>
              <a:t>・「競技成績が停滞しているとき、皆さんなら</a:t>
            </a:r>
            <a:r>
              <a:rPr lang="ja-JP" altLang="en-US" b="0" u="none" dirty="0"/>
              <a:t>どうしますか？＜クリック＞</a:t>
            </a:r>
            <a:r>
              <a:rPr lang="ja-JP" b="0" u="none" dirty="0"/>
              <a:t>『自分で対処する』か、それとも『誰かに相談してサポートを</a:t>
            </a:r>
            <a:r>
              <a:rPr lang="ja-JP" altLang="en-US" b="0" u="none" dirty="0"/>
              <a:t>求める</a:t>
            </a:r>
            <a:r>
              <a:rPr lang="ja-JP" b="0" u="none" dirty="0"/>
              <a:t>』か、どちらを選びますか？」</a:t>
            </a:r>
            <a:endParaRPr b="0" u="none" dirty="0"/>
          </a:p>
          <a:p>
            <a:pPr marL="0" lvl="0" indent="0" algn="l" rtl="0">
              <a:lnSpc>
                <a:spcPct val="100000"/>
              </a:lnSpc>
              <a:spcBef>
                <a:spcPts val="0"/>
              </a:spcBef>
              <a:spcAft>
                <a:spcPts val="0"/>
              </a:spcAft>
              <a:buClr>
                <a:schemeClr val="dk1"/>
              </a:buClr>
              <a:buSzPts val="1200"/>
              <a:buFont typeface="Arial"/>
              <a:buNone/>
            </a:pPr>
            <a:r>
              <a:rPr lang="ja-JP" b="0" u="none" dirty="0"/>
              <a:t>・「ここで少し立ち止まり、それぞれの行動</a:t>
            </a:r>
            <a:r>
              <a:rPr lang="ja-JP" altLang="en-US" b="0" u="none" dirty="0"/>
              <a:t>が持つ</a:t>
            </a:r>
            <a:r>
              <a:rPr lang="ja-JP" b="0" u="none" dirty="0"/>
              <a:t>メリット・デメリットについて整理してみましょう。一人で</a:t>
            </a:r>
            <a:r>
              <a:rPr lang="ja-JP" altLang="en-US" b="0" u="none" dirty="0"/>
              <a:t>対処</a:t>
            </a:r>
            <a:r>
              <a:rPr lang="ja-JP" b="0" u="none" dirty="0"/>
              <a:t>するのが適切な場合もあれば、</a:t>
            </a:r>
            <a:r>
              <a:rPr lang="ja-JP" altLang="en-US" b="0" u="none" dirty="0"/>
              <a:t>周囲からの</a:t>
            </a:r>
            <a:r>
              <a:rPr lang="ja-JP" b="0" u="none" dirty="0"/>
              <a:t>サポートを得たほうが良い場合もあります。」</a:t>
            </a:r>
            <a:endParaRPr b="0" u="none" dirty="0"/>
          </a:p>
          <a:p>
            <a:pPr marL="0" lvl="0" indent="0" algn="l" rtl="0">
              <a:lnSpc>
                <a:spcPct val="100000"/>
              </a:lnSpc>
              <a:spcBef>
                <a:spcPts val="0"/>
              </a:spcBef>
              <a:spcAft>
                <a:spcPts val="0"/>
              </a:spcAft>
              <a:buClr>
                <a:schemeClr val="dk1"/>
              </a:buClr>
              <a:buSzPts val="1200"/>
              <a:buFont typeface="Arial"/>
              <a:buNone/>
            </a:pPr>
            <a:r>
              <a:rPr lang="ja-JP" b="0" u="none" dirty="0"/>
              <a:t>・「</a:t>
            </a:r>
            <a:r>
              <a:rPr lang="ja-JP" altLang="en-US" b="0" u="none" dirty="0"/>
              <a:t>＜クリック＞</a:t>
            </a:r>
            <a:r>
              <a:rPr lang="ja-JP" b="0" u="none" dirty="0"/>
              <a:t>クリーンスポーツを実現するためには、皆さんの倫理観</a:t>
            </a:r>
            <a:r>
              <a:rPr lang="ja-JP" altLang="en-US" b="0" u="none" dirty="0"/>
              <a:t>・道徳観</a:t>
            </a:r>
            <a:r>
              <a:rPr lang="ja-JP" b="0" u="none" dirty="0"/>
              <a:t>や目標設定が</a:t>
            </a:r>
            <a:r>
              <a:rPr lang="ja-JP" altLang="en-US" b="0" u="none" dirty="0"/>
              <a:t>大き</a:t>
            </a:r>
            <a:r>
              <a:rPr lang="ja-JP" b="0" u="none" dirty="0"/>
              <a:t>な役割を果たします。」</a:t>
            </a:r>
            <a:endParaRPr b="0" u="none" dirty="0"/>
          </a:p>
          <a:p>
            <a:pPr marL="0" lvl="0" indent="0" algn="l" rtl="0">
              <a:lnSpc>
                <a:spcPct val="100000"/>
              </a:lnSpc>
              <a:spcBef>
                <a:spcPts val="0"/>
              </a:spcBef>
              <a:spcAft>
                <a:spcPts val="0"/>
              </a:spcAft>
              <a:buClr>
                <a:schemeClr val="dk1"/>
              </a:buClr>
              <a:buSzPts val="1200"/>
              <a:buFont typeface="Arial"/>
              <a:buNone/>
            </a:pPr>
            <a:r>
              <a:rPr lang="ja-JP" b="0" u="none" dirty="0"/>
              <a:t>・「自分の価値観に基づ</a:t>
            </a:r>
            <a:r>
              <a:rPr lang="ja-JP" altLang="en-US" b="0" u="none" dirty="0"/>
              <a:t>いて</a:t>
            </a:r>
            <a:r>
              <a:rPr lang="ja-JP" b="0" u="none" dirty="0"/>
              <a:t>、クリーンな競技生活を目指していきましょう。他者からの影響をどのように健全に受け入れ、</a:t>
            </a:r>
            <a:r>
              <a:rPr lang="ja-JP" altLang="en-US" b="0" u="none" dirty="0"/>
              <a:t>それを</a:t>
            </a:r>
            <a:r>
              <a:rPr lang="ja-JP" b="0" u="none" dirty="0"/>
              <a:t>行動に反映</a:t>
            </a:r>
            <a:r>
              <a:rPr lang="ja-JP" altLang="en-US" b="0" u="none" dirty="0"/>
              <a:t>させ</a:t>
            </a:r>
            <a:r>
              <a:rPr lang="ja-JP" b="0" u="none" dirty="0"/>
              <a:t>るか</a:t>
            </a:r>
            <a:r>
              <a:rPr lang="ja-JP" altLang="en-US" b="0" u="none" dirty="0"/>
              <a:t>について</a:t>
            </a:r>
            <a:r>
              <a:rPr lang="ja-JP" b="0" u="none" dirty="0"/>
              <a:t>も一緒に考えていきましょう。」</a:t>
            </a:r>
            <a:endParaRPr b="0" u="none" dirty="0"/>
          </a:p>
        </p:txBody>
      </p:sp>
      <p:sp>
        <p:nvSpPr>
          <p:cNvPr id="235" name="Google Shape;235;p12:notes"/>
          <p:cNvSpPr txBox="1">
            <a:spLocks noGrp="1"/>
          </p:cNvSpPr>
          <p:nvPr>
            <p:ph type="sldNum" idx="12"/>
          </p:nvPr>
        </p:nvSpPr>
        <p:spPr>
          <a:xfrm>
            <a:off x="3855838" y="9440647"/>
            <a:ext cx="2949787" cy="49869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3: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3:notes"/>
          <p:cNvSpPr txBox="1">
            <a:spLocks noGrp="1"/>
          </p:cNvSpPr>
          <p:nvPr>
            <p:ph type="body" idx="1"/>
          </p:nvPr>
        </p:nvSpPr>
        <p:spPr>
          <a:xfrm>
            <a:off x="680720" y="4783307"/>
            <a:ext cx="5445760" cy="3913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ja-JP" b="0" u="none" dirty="0"/>
              <a:t>【セリフ】</a:t>
            </a:r>
            <a:endParaRPr lang="en-US" altLang="ja-JP" b="0" u="none" dirty="0"/>
          </a:p>
          <a:p>
            <a:pPr marL="0" lvl="0" indent="0" algn="l" rtl="0">
              <a:lnSpc>
                <a:spcPct val="100000"/>
              </a:lnSpc>
              <a:spcBef>
                <a:spcPts val="0"/>
              </a:spcBef>
              <a:spcAft>
                <a:spcPts val="0"/>
              </a:spcAft>
              <a:buClr>
                <a:schemeClr val="dk1"/>
              </a:buClr>
              <a:buSzPts val="1200"/>
              <a:buFont typeface="Arial"/>
              <a:buNone/>
            </a:pPr>
            <a:r>
              <a:rPr lang="ja-JP" b="0" u="none" dirty="0"/>
              <a:t>・「最後に、まとめです。クリーンスポーツ</a:t>
            </a:r>
            <a:r>
              <a:rPr lang="ja-JP" altLang="en-US" b="0" u="none" dirty="0"/>
              <a:t>を</a:t>
            </a:r>
            <a:r>
              <a:rPr lang="ja-JP" b="0" u="none" dirty="0"/>
              <a:t>実現</a:t>
            </a:r>
            <a:r>
              <a:rPr lang="ja-JP" altLang="en-US" b="0" u="none" dirty="0"/>
              <a:t>する</a:t>
            </a:r>
            <a:r>
              <a:rPr lang="ja-JP" b="0" u="none" dirty="0"/>
              <a:t>ために、</a:t>
            </a:r>
            <a:r>
              <a:rPr lang="ja-JP" altLang="en-US" b="0" u="none" dirty="0"/>
              <a:t>私たちに求められる行動について</a:t>
            </a:r>
            <a:r>
              <a:rPr lang="ja-JP" b="0" u="none" dirty="0"/>
              <a:t>考えてみましょう。」</a:t>
            </a:r>
            <a:endParaRPr b="0" u="none" dirty="0"/>
          </a:p>
          <a:p>
            <a:pPr marL="0" lvl="0" indent="0" algn="l" rtl="0">
              <a:lnSpc>
                <a:spcPct val="100000"/>
              </a:lnSpc>
              <a:spcBef>
                <a:spcPts val="0"/>
              </a:spcBef>
              <a:spcAft>
                <a:spcPts val="0"/>
              </a:spcAft>
              <a:buClr>
                <a:schemeClr val="dk1"/>
              </a:buClr>
              <a:buSzPts val="1200"/>
              <a:buFont typeface="Arial"/>
              <a:buNone/>
            </a:pPr>
            <a:r>
              <a:rPr lang="ja-JP" b="0" u="none" dirty="0"/>
              <a:t>・「＜クリック＞まず、競技成績が伸び悩むときこそ、冷静にリスクを見極めることが</a:t>
            </a:r>
            <a:r>
              <a:rPr lang="ja-JP" altLang="en-US" b="0" u="none" dirty="0"/>
              <a:t>重要</a:t>
            </a:r>
            <a:r>
              <a:rPr lang="ja-JP" b="0" u="none" dirty="0"/>
              <a:t>です。短期的な誘惑に流され</a:t>
            </a:r>
            <a:r>
              <a:rPr lang="ja-JP" altLang="en-US" b="0" u="none" dirty="0"/>
              <a:t>ず</a:t>
            </a:r>
            <a:r>
              <a:rPr lang="ja-JP" b="0" u="none" dirty="0"/>
              <a:t>、リスクとメリットを慎重に</a:t>
            </a:r>
            <a:r>
              <a:rPr lang="ja-JP" altLang="en-US" b="0" u="none" dirty="0"/>
              <a:t>比較しながら判断することを</a:t>
            </a:r>
            <a:r>
              <a:rPr lang="ja-JP" b="0" u="none" dirty="0"/>
              <a:t>心がけましょう。」</a:t>
            </a:r>
            <a:endParaRPr b="0" u="none" dirty="0"/>
          </a:p>
          <a:p>
            <a:pPr marL="0" lvl="0" indent="0" algn="l" rtl="0">
              <a:lnSpc>
                <a:spcPct val="100000"/>
              </a:lnSpc>
              <a:spcBef>
                <a:spcPts val="0"/>
              </a:spcBef>
              <a:spcAft>
                <a:spcPts val="0"/>
              </a:spcAft>
              <a:buClr>
                <a:schemeClr val="dk1"/>
              </a:buClr>
              <a:buSzPts val="1200"/>
              <a:buFont typeface="Arial"/>
              <a:buNone/>
            </a:pPr>
            <a:r>
              <a:rPr lang="ja-JP" b="0" u="none" dirty="0"/>
              <a:t>・「＜クリック＞次に、サプリメント</a:t>
            </a:r>
            <a:r>
              <a:rPr lang="ja-JP" altLang="en-US" b="0" u="none" dirty="0"/>
              <a:t>がパフォーマンス向上をもたらすという過度な信念</a:t>
            </a:r>
            <a:r>
              <a:rPr lang="ja-JP" b="0" u="none" dirty="0"/>
              <a:t>を抑え、健全</a:t>
            </a:r>
            <a:r>
              <a:rPr lang="ja-JP" altLang="en-US" b="0" u="none" dirty="0"/>
              <a:t>・賢明な</a:t>
            </a:r>
            <a:r>
              <a:rPr lang="ja-JP" b="0" u="none" dirty="0"/>
              <a:t>選択をすることです。期待が大きいほど、信頼できる情報</a:t>
            </a:r>
            <a:r>
              <a:rPr lang="ja-JP" altLang="en-US" b="0" u="none" dirty="0"/>
              <a:t>を</a:t>
            </a:r>
            <a:r>
              <a:rPr lang="ja-JP" b="0" u="none" dirty="0"/>
              <a:t>基</a:t>
            </a:r>
            <a:r>
              <a:rPr lang="ja-JP" altLang="en-US" b="0" u="none" dirty="0"/>
              <a:t>にした慎重な</a:t>
            </a:r>
            <a:r>
              <a:rPr lang="ja-JP" b="0" u="none" dirty="0"/>
              <a:t>判断</a:t>
            </a:r>
            <a:r>
              <a:rPr lang="ja-JP" altLang="en-US" b="0" u="none" dirty="0"/>
              <a:t>が求められます</a:t>
            </a:r>
            <a:r>
              <a:rPr lang="ja-JP" b="0" u="none" dirty="0"/>
              <a:t>。」</a:t>
            </a:r>
            <a:endParaRPr b="0" u="none" dirty="0"/>
          </a:p>
          <a:p>
            <a:pPr marL="0" lvl="0" indent="0" algn="l" rtl="0">
              <a:lnSpc>
                <a:spcPct val="100000"/>
              </a:lnSpc>
              <a:spcBef>
                <a:spcPts val="0"/>
              </a:spcBef>
              <a:spcAft>
                <a:spcPts val="0"/>
              </a:spcAft>
              <a:buClr>
                <a:schemeClr val="dk1"/>
              </a:buClr>
              <a:buSzPts val="1200"/>
              <a:buFont typeface="Arial"/>
              <a:buNone/>
            </a:pPr>
            <a:r>
              <a:rPr lang="ja-JP" b="0" u="none" dirty="0"/>
              <a:t>・「＜クリック＞</a:t>
            </a:r>
            <a:r>
              <a:rPr lang="ja-JP" altLang="en-US" b="0" u="none" dirty="0"/>
              <a:t>さらに</a:t>
            </a:r>
            <a:r>
              <a:rPr lang="ja-JP" b="0" u="none" dirty="0"/>
              <a:t>、倫理観・道徳観を持ち、必要に応じて周囲</a:t>
            </a:r>
            <a:r>
              <a:rPr lang="ja-JP" altLang="en-US" b="0" u="none" dirty="0"/>
              <a:t>から</a:t>
            </a:r>
            <a:r>
              <a:rPr lang="ja-JP" b="0" u="none" dirty="0"/>
              <a:t>のサポートを求めることも</a:t>
            </a:r>
            <a:r>
              <a:rPr lang="ja-JP" altLang="en-US" b="0" u="none" dirty="0"/>
              <a:t>欠かせません</a:t>
            </a:r>
            <a:r>
              <a:rPr lang="ja-JP" b="0" u="none" dirty="0"/>
              <a:t>。</a:t>
            </a:r>
            <a:r>
              <a:rPr lang="ja-JP" altLang="en-US" b="0" u="none" dirty="0"/>
              <a:t>一人</a:t>
            </a:r>
            <a:r>
              <a:rPr lang="ja-JP" b="0" u="none" dirty="0"/>
              <a:t>で悩</a:t>
            </a:r>
            <a:r>
              <a:rPr lang="ja-JP" altLang="en-US" b="0" u="none" dirty="0"/>
              <a:t>むのではなく</a:t>
            </a:r>
            <a:r>
              <a:rPr lang="ja-JP" b="0" u="none" dirty="0"/>
              <a:t>、</a:t>
            </a:r>
            <a:r>
              <a:rPr lang="ja-JP" altLang="en-US" b="0" u="none" dirty="0"/>
              <a:t>他者と協力して、</a:t>
            </a:r>
            <a:r>
              <a:rPr lang="ja-JP" b="0" u="none" dirty="0"/>
              <a:t>公正なスポーツの価値を守りましょう。」</a:t>
            </a:r>
            <a:endParaRPr b="0" u="none" dirty="0"/>
          </a:p>
          <a:p>
            <a:pPr marL="0" lvl="0" indent="0" algn="l" rtl="0">
              <a:lnSpc>
                <a:spcPct val="100000"/>
              </a:lnSpc>
              <a:spcBef>
                <a:spcPts val="0"/>
              </a:spcBef>
              <a:spcAft>
                <a:spcPts val="0"/>
              </a:spcAft>
              <a:buClr>
                <a:schemeClr val="dk1"/>
              </a:buClr>
              <a:buSzPts val="1200"/>
              <a:buFont typeface="Arial"/>
              <a:buNone/>
            </a:pPr>
            <a:r>
              <a:rPr lang="ja-JP" b="0" u="none" dirty="0"/>
              <a:t>・「ど</a:t>
            </a:r>
            <a:r>
              <a:rPr lang="ja-JP" altLang="en-US" b="0" u="none" dirty="0"/>
              <a:t>のような</a:t>
            </a:r>
            <a:r>
              <a:rPr lang="ja-JP" b="0" u="none" dirty="0"/>
              <a:t>状況でも、正しい選択をし続ける勇気を持つことが、クリーンスポーツの実現への第一歩</a:t>
            </a:r>
            <a:r>
              <a:rPr lang="ja-JP" altLang="en-US" b="0" u="none" dirty="0"/>
              <a:t>となりま</a:t>
            </a:r>
            <a:r>
              <a:rPr lang="ja-JP" b="0" u="none" dirty="0"/>
              <a:t>す。」</a:t>
            </a:r>
            <a:endParaRPr b="0" u="none" dirty="0"/>
          </a:p>
        </p:txBody>
      </p:sp>
      <p:sp>
        <p:nvSpPr>
          <p:cNvPr id="246" name="Google Shape;246;p13:notes"/>
          <p:cNvSpPr txBox="1">
            <a:spLocks noGrp="1"/>
          </p:cNvSpPr>
          <p:nvPr>
            <p:ph type="sldNum" idx="12"/>
          </p:nvPr>
        </p:nvSpPr>
        <p:spPr>
          <a:xfrm>
            <a:off x="3855838" y="9440647"/>
            <a:ext cx="2949787" cy="49869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【セリフ】</a:t>
            </a:r>
            <a:endParaRPr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・「UNIVAS</a:t>
            </a:r>
            <a:r>
              <a:rPr lang="ja-JP" altLang="en-US" dirty="0">
                <a:latin typeface="BIZ UDPゴシック" panose="020B0400000000000000" pitchFamily="50" charset="-128"/>
                <a:ea typeface="BIZ UDPゴシック" panose="020B0400000000000000" pitchFamily="50" charset="-128"/>
              </a:rPr>
              <a:t>のウェブ</a:t>
            </a:r>
            <a:r>
              <a:rPr lang="ja-JP" dirty="0">
                <a:latin typeface="BIZ UDPゴシック" panose="020B0400000000000000" pitchFamily="50" charset="-128"/>
                <a:ea typeface="BIZ UDPゴシック" panose="020B0400000000000000" pitchFamily="50" charset="-128"/>
              </a:rPr>
              <a:t>サイトでは、関連教材テキストやクリーンスポーツシナリオムービーも学べるようになっています。ぜひ</a:t>
            </a:r>
            <a:r>
              <a:rPr lang="ja-JP" altLang="en-US" dirty="0">
                <a:latin typeface="BIZ UDPゴシック" panose="020B0400000000000000" pitchFamily="50" charset="-128"/>
                <a:ea typeface="BIZ UDPゴシック" panose="020B0400000000000000" pitchFamily="50" charset="-128"/>
              </a:rPr>
              <a:t>積極的に活用してみましょう</a:t>
            </a:r>
            <a:r>
              <a:rPr lang="ja-JP" dirty="0">
                <a:latin typeface="BIZ UDPゴシック" panose="020B0400000000000000" pitchFamily="50" charset="-128"/>
                <a:ea typeface="BIZ UDPゴシック" panose="020B0400000000000000" pitchFamily="50" charset="-128"/>
              </a:rPr>
              <a:t>。」</a:t>
            </a:r>
            <a:endParaRPr dirty="0">
              <a:latin typeface="BIZ UDPゴシック" panose="020B0400000000000000" pitchFamily="50" charset="-128"/>
              <a:ea typeface="BIZ UDPゴシック" panose="020B0400000000000000" pitchFamily="50" charset="-128"/>
            </a:endParaRPr>
          </a:p>
        </p:txBody>
      </p:sp>
      <p:sp>
        <p:nvSpPr>
          <p:cNvPr id="306" name="Google Shape;30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sym typeface="Arial"/>
              </a:rPr>
              <a:t>13</a:t>
            </a:fld>
            <a:endParaRPr sz="1400" b="0" i="0" u="none" strike="noStrike" cap="none" dirty="0">
              <a:solidFill>
                <a:srgbClr val="000000"/>
              </a:solidFil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p2:notes"/>
          <p:cNvSpPr txBox="1">
            <a:spLocks noGrp="1"/>
          </p:cNvSpPr>
          <p:nvPr>
            <p:ph type="body" idx="1"/>
          </p:nvPr>
        </p:nvSpPr>
        <p:spPr>
          <a:xfrm>
            <a:off x="680720" y="4783307"/>
            <a:ext cx="5445760" cy="3913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ja-JP" b="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【セリフ】</a:t>
            </a:r>
            <a:r>
              <a:rPr lang="ja-JP" b="0" dirty="0"/>
              <a:t>　</a:t>
            </a:r>
            <a:endParaRPr b="0" dirty="0"/>
          </a:p>
          <a:p>
            <a:pPr marL="0" lvl="0" indent="0" algn="l" rtl="0">
              <a:lnSpc>
                <a:spcPct val="100000"/>
              </a:lnSpc>
              <a:spcBef>
                <a:spcPts val="0"/>
              </a:spcBef>
              <a:spcAft>
                <a:spcPts val="0"/>
              </a:spcAft>
              <a:buClr>
                <a:schemeClr val="dk1"/>
              </a:buClr>
              <a:buSzPts val="1200"/>
              <a:buFont typeface="Arial"/>
              <a:buNone/>
            </a:pPr>
            <a:r>
              <a:rPr lang="ja-JP" b="0" dirty="0"/>
              <a:t>・「学習</a:t>
            </a:r>
            <a:r>
              <a:rPr lang="ja-JP" altLang="en-US" b="0" dirty="0"/>
              <a:t>コンテンツ</a:t>
            </a:r>
            <a:r>
              <a:rPr lang="ja-JP" b="0" dirty="0"/>
              <a:t>は、</a:t>
            </a:r>
            <a:r>
              <a:rPr lang="ja-JP" b="0" u="none" dirty="0"/>
              <a:t>①ドーピングのないクリーンスポーツの重要性を</a:t>
            </a:r>
            <a:r>
              <a:rPr lang="ja-JP" altLang="en-US" b="0" u="none" dirty="0"/>
              <a:t>認識</a:t>
            </a:r>
            <a:r>
              <a:rPr lang="ja-JP" b="0" u="none" dirty="0"/>
              <a:t>する、②パフォーマンス向上のプレッシャーを</a:t>
            </a:r>
            <a:r>
              <a:rPr lang="ja-JP" altLang="en-US" b="0" u="none" dirty="0"/>
              <a:t>理解</a:t>
            </a:r>
            <a:r>
              <a:rPr lang="ja-JP" b="0" u="none" dirty="0"/>
              <a:t>する、</a:t>
            </a:r>
            <a:endParaRPr lang="en-US" altLang="ja-JP" b="0" u="none" dirty="0"/>
          </a:p>
          <a:p>
            <a:pPr marL="0" lvl="0" indent="0" algn="l" rtl="0">
              <a:lnSpc>
                <a:spcPct val="100000"/>
              </a:lnSpc>
              <a:spcBef>
                <a:spcPts val="0"/>
              </a:spcBef>
              <a:spcAft>
                <a:spcPts val="0"/>
              </a:spcAft>
              <a:buClr>
                <a:schemeClr val="dk1"/>
              </a:buClr>
              <a:buSzPts val="1200"/>
              <a:buFont typeface="Arial"/>
              <a:buNone/>
            </a:pPr>
            <a:r>
              <a:rPr lang="ja-JP" altLang="en-US" b="0" u="none" dirty="0"/>
              <a:t>　</a:t>
            </a:r>
            <a:r>
              <a:rPr lang="ja-JP" b="0" u="none" dirty="0"/>
              <a:t>③ドーピングがもたらす結果と影響を理解</a:t>
            </a:r>
            <a:r>
              <a:rPr lang="ja-JP" altLang="en-US" b="0" u="none" dirty="0"/>
              <a:t>す</a:t>
            </a:r>
            <a:r>
              <a:rPr lang="ja-JP" b="0" u="none" dirty="0"/>
              <a:t>る、④リーンスポーツ実現のための</a:t>
            </a:r>
            <a:r>
              <a:rPr lang="ja-JP" altLang="en-US" b="0" u="none" dirty="0"/>
              <a:t>行動</a:t>
            </a:r>
            <a:r>
              <a:rPr lang="ja-JP" b="0" u="none" dirty="0"/>
              <a:t>を考える、です。」</a:t>
            </a:r>
            <a:endParaRPr b="0" u="none" dirty="0"/>
          </a:p>
          <a:p>
            <a:pPr marL="0" lvl="0" indent="0" algn="l" rtl="0">
              <a:lnSpc>
                <a:spcPct val="100000"/>
              </a:lnSpc>
              <a:spcBef>
                <a:spcPts val="0"/>
              </a:spcBef>
              <a:spcAft>
                <a:spcPts val="0"/>
              </a:spcAft>
              <a:buClr>
                <a:schemeClr val="dk1"/>
              </a:buClr>
              <a:buSzPts val="1200"/>
              <a:buFont typeface="Arial"/>
              <a:buNone/>
            </a:pPr>
            <a:r>
              <a:rPr lang="ja-JP" b="0" u="none" dirty="0"/>
              <a:t>・「それでは、まず、①</a:t>
            </a:r>
            <a:r>
              <a:rPr lang="ja-JP" altLang="ja-JP" b="0" u="none" dirty="0"/>
              <a:t>ドーピングのないクリーンスポーツの重要性を</a:t>
            </a:r>
            <a:r>
              <a:rPr lang="ja-JP" altLang="en-US" b="0" u="none" dirty="0"/>
              <a:t>認識</a:t>
            </a:r>
            <a:r>
              <a:rPr lang="ja-JP" altLang="ja-JP" b="0" u="none" dirty="0"/>
              <a:t>する</a:t>
            </a:r>
            <a:r>
              <a:rPr lang="ja-JP" b="0" u="none" dirty="0"/>
              <a:t>、について見ていきましょう。」</a:t>
            </a:r>
            <a:endParaRPr b="0" u="none" dirty="0"/>
          </a:p>
        </p:txBody>
      </p:sp>
      <p:sp>
        <p:nvSpPr>
          <p:cNvPr id="72" name="Google Shape;72;p2:notes"/>
          <p:cNvSpPr txBox="1">
            <a:spLocks noGrp="1"/>
          </p:cNvSpPr>
          <p:nvPr>
            <p:ph type="sldNum" idx="12"/>
          </p:nvPr>
        </p:nvSpPr>
        <p:spPr>
          <a:xfrm>
            <a:off x="3855838" y="9440647"/>
            <a:ext cx="2949787" cy="49869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3: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3:notes"/>
          <p:cNvSpPr txBox="1">
            <a:spLocks noGrp="1"/>
          </p:cNvSpPr>
          <p:nvPr>
            <p:ph type="body" idx="1"/>
          </p:nvPr>
        </p:nvSpPr>
        <p:spPr>
          <a:xfrm>
            <a:off x="680720" y="4783307"/>
            <a:ext cx="5445760" cy="3913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ja-JP" dirty="0"/>
              <a:t>【セリフ】</a:t>
            </a:r>
            <a:endParaRPr dirty="0"/>
          </a:p>
          <a:p>
            <a:pPr marL="0" lvl="0" indent="0" algn="l" rtl="0">
              <a:lnSpc>
                <a:spcPct val="100000"/>
              </a:lnSpc>
              <a:spcBef>
                <a:spcPts val="0"/>
              </a:spcBef>
              <a:spcAft>
                <a:spcPts val="0"/>
              </a:spcAft>
              <a:buClr>
                <a:schemeClr val="dk1"/>
              </a:buClr>
              <a:buSzPts val="1200"/>
              <a:buFont typeface="Arial"/>
              <a:buNone/>
            </a:pPr>
            <a:r>
              <a:rPr lang="ja-JP" dirty="0"/>
              <a:t>・「まず</a:t>
            </a:r>
            <a:r>
              <a:rPr lang="ja-JP" b="0" u="none" dirty="0"/>
              <a:t>、</a:t>
            </a:r>
            <a:r>
              <a:rPr lang="ja-JP" altLang="en-US" b="0" u="none" dirty="0"/>
              <a:t>クリーンスポーツの重要性について、</a:t>
            </a:r>
            <a:r>
              <a:rPr lang="ja-JP" b="0" u="none" dirty="0"/>
              <a:t>皆さんと同じ大学生アスリートや学生サポートスタッフ1000名を対象に行われたUNIVASの調査結果を見てみましょう。</a:t>
            </a:r>
            <a:endParaRPr lang="en-US" altLang="ja-JP" b="0" u="none" dirty="0"/>
          </a:p>
          <a:p>
            <a:pPr marL="0" lvl="0" indent="0" algn="l" rtl="0">
              <a:lnSpc>
                <a:spcPct val="100000"/>
              </a:lnSpc>
              <a:spcBef>
                <a:spcPts val="0"/>
              </a:spcBef>
              <a:spcAft>
                <a:spcPts val="0"/>
              </a:spcAft>
              <a:buClr>
                <a:schemeClr val="dk1"/>
              </a:buClr>
              <a:buSzPts val="1200"/>
              <a:buFont typeface="Arial"/>
              <a:buNone/>
            </a:pPr>
            <a:r>
              <a:rPr lang="ja-JP" altLang="en-US" b="0" u="none" dirty="0"/>
              <a:t>　</a:t>
            </a:r>
            <a:r>
              <a:rPr lang="ja-JP" b="0" u="none" dirty="0"/>
              <a:t>この結果は</a:t>
            </a:r>
            <a:r>
              <a:rPr lang="en-US" altLang="ja-JP" b="0" u="none" dirty="0"/>
              <a:t>UNIVAS</a:t>
            </a:r>
            <a:r>
              <a:rPr lang="ja-JP" altLang="en-US" b="0" u="none" dirty="0"/>
              <a:t>アンチ・ドーピング</a:t>
            </a:r>
            <a:r>
              <a:rPr lang="ja-JP" altLang="ja-JP" b="0" u="none" dirty="0"/>
              <a:t>教材テキスト</a:t>
            </a:r>
            <a:r>
              <a:rPr lang="ja-JP" b="0" u="none" dirty="0"/>
              <a:t>の7ページにも掲載されています。」</a:t>
            </a:r>
            <a:endParaRPr b="0" u="none" dirty="0"/>
          </a:p>
          <a:p>
            <a:pPr marL="0" lvl="0" indent="0" algn="l" rtl="0">
              <a:lnSpc>
                <a:spcPct val="100000"/>
              </a:lnSpc>
              <a:spcBef>
                <a:spcPts val="0"/>
              </a:spcBef>
              <a:spcAft>
                <a:spcPts val="0"/>
              </a:spcAft>
              <a:buClr>
                <a:schemeClr val="dk1"/>
              </a:buClr>
              <a:buSzPts val="1200"/>
              <a:buFont typeface="Arial"/>
              <a:buNone/>
            </a:pPr>
            <a:r>
              <a:rPr lang="ja-JP" b="0" u="none" dirty="0"/>
              <a:t>・「＜クリック＞この</a:t>
            </a:r>
            <a:r>
              <a:rPr lang="ja-JP" altLang="en-US" b="0" u="none" dirty="0"/>
              <a:t>グラフ</a:t>
            </a:r>
            <a:r>
              <a:rPr lang="ja-JP" b="0" u="none" dirty="0"/>
              <a:t>から、アンチ・ドーピング教育経験があるかどうかに関</a:t>
            </a:r>
            <a:r>
              <a:rPr lang="ja-JP" altLang="en-US" b="0" u="none" dirty="0"/>
              <a:t>わらず</a:t>
            </a:r>
            <a:r>
              <a:rPr lang="ja-JP" b="0" u="none" dirty="0"/>
              <a:t>、多くの大学生がクリーンスポーツの重要性を</a:t>
            </a:r>
            <a:r>
              <a:rPr lang="ja-JP" altLang="en-US" b="0" u="none" dirty="0"/>
              <a:t>認識</a:t>
            </a:r>
            <a:r>
              <a:rPr lang="ja-JP" b="0" u="none" dirty="0"/>
              <a:t>していることがわかります。」</a:t>
            </a:r>
            <a:endParaRPr b="0" u="none" dirty="0"/>
          </a:p>
          <a:p>
            <a:pPr marL="0" lvl="0" indent="0" algn="l" rtl="0">
              <a:lnSpc>
                <a:spcPct val="100000"/>
              </a:lnSpc>
              <a:spcBef>
                <a:spcPts val="0"/>
              </a:spcBef>
              <a:spcAft>
                <a:spcPts val="0"/>
              </a:spcAft>
              <a:buClr>
                <a:schemeClr val="dk1"/>
              </a:buClr>
              <a:buSzPts val="1200"/>
              <a:buFont typeface="Arial"/>
              <a:buNone/>
            </a:pPr>
            <a:r>
              <a:rPr lang="ja-JP" b="0" u="none" dirty="0"/>
              <a:t>・「＜クリック＞つまり、大学生にとってクリーンスポーツを実現することは、競技に臨む上での基本的な前提であるといえるでしょう。」</a:t>
            </a:r>
            <a:endParaRPr b="0" u="none" dirty="0"/>
          </a:p>
        </p:txBody>
      </p:sp>
      <p:sp>
        <p:nvSpPr>
          <p:cNvPr id="81" name="Google Shape;81;p3:notes"/>
          <p:cNvSpPr txBox="1">
            <a:spLocks noGrp="1"/>
          </p:cNvSpPr>
          <p:nvPr>
            <p:ph type="sldNum" idx="12"/>
          </p:nvPr>
        </p:nvSpPr>
        <p:spPr>
          <a:xfrm>
            <a:off x="3855838" y="9440647"/>
            <a:ext cx="2949787" cy="49869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4:notes"/>
          <p:cNvSpPr txBox="1">
            <a:spLocks noGrp="1"/>
          </p:cNvSpPr>
          <p:nvPr>
            <p:ph type="body" idx="1"/>
          </p:nvPr>
        </p:nvSpPr>
        <p:spPr>
          <a:xfrm>
            <a:off x="680720" y="4783307"/>
            <a:ext cx="5445760" cy="3913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ja-JP" b="0" u="none" dirty="0"/>
              <a:t>【セリフ】</a:t>
            </a:r>
            <a:endParaRPr b="0" u="none" dirty="0"/>
          </a:p>
          <a:p>
            <a:pPr marL="0" lvl="0" indent="0" algn="l" rtl="0">
              <a:lnSpc>
                <a:spcPct val="100000"/>
              </a:lnSpc>
              <a:spcBef>
                <a:spcPts val="0"/>
              </a:spcBef>
              <a:spcAft>
                <a:spcPts val="0"/>
              </a:spcAft>
              <a:buClr>
                <a:schemeClr val="dk1"/>
              </a:buClr>
              <a:buSzPts val="1200"/>
              <a:buFont typeface="Arial"/>
              <a:buNone/>
            </a:pPr>
            <a:r>
              <a:rPr lang="ja-JP" b="0" u="none" dirty="0"/>
              <a:t>・「次に、同じUNIVASの調査結果から、ドーピングに対する意識について見てみましょう。</a:t>
            </a:r>
            <a:r>
              <a:rPr lang="ja-JP" altLang="en-US" b="0" u="none" dirty="0"/>
              <a:t>この結果も</a:t>
            </a:r>
            <a:r>
              <a:rPr lang="ja-JP" b="0" u="none" dirty="0"/>
              <a:t>教材テキストの7ページに掲載されています。」</a:t>
            </a:r>
            <a:endParaRPr b="0" u="none" dirty="0"/>
          </a:p>
          <a:p>
            <a:pPr marL="0" lvl="0" indent="0" algn="l" rtl="0">
              <a:lnSpc>
                <a:spcPct val="100000"/>
              </a:lnSpc>
              <a:spcBef>
                <a:spcPts val="0"/>
              </a:spcBef>
              <a:spcAft>
                <a:spcPts val="0"/>
              </a:spcAft>
              <a:buClr>
                <a:schemeClr val="dk1"/>
              </a:buClr>
              <a:buSzPts val="1200"/>
              <a:buFont typeface="Arial"/>
              <a:buNone/>
            </a:pPr>
            <a:r>
              <a:rPr lang="ja-JP" b="0" u="none" dirty="0"/>
              <a:t>・「＜クリック＞このグラフ</a:t>
            </a:r>
            <a:r>
              <a:rPr lang="ja-JP" altLang="en-US" b="0" u="none" dirty="0"/>
              <a:t>から</a:t>
            </a:r>
            <a:r>
              <a:rPr lang="ja-JP" b="0" u="none" dirty="0"/>
              <a:t>、8</a:t>
            </a:r>
            <a:r>
              <a:rPr lang="en-US" altLang="ja-JP" b="0" u="none" dirty="0"/>
              <a:t>0%</a:t>
            </a:r>
            <a:r>
              <a:rPr lang="ja-JP" b="0" u="none" dirty="0"/>
              <a:t>以上の大学生がドーピングに対して否定的な見解を示していることがわかります。」</a:t>
            </a:r>
            <a:endParaRPr b="0" u="none" dirty="0"/>
          </a:p>
          <a:p>
            <a:pPr marL="0" lvl="0" indent="0" algn="l" rtl="0">
              <a:lnSpc>
                <a:spcPct val="100000"/>
              </a:lnSpc>
              <a:spcBef>
                <a:spcPts val="0"/>
              </a:spcBef>
              <a:spcAft>
                <a:spcPts val="0"/>
              </a:spcAft>
              <a:buClr>
                <a:schemeClr val="dk1"/>
              </a:buClr>
              <a:buSzPts val="1200"/>
              <a:buFont typeface="Arial"/>
              <a:buNone/>
            </a:pPr>
            <a:r>
              <a:rPr lang="ja-JP" b="0" u="none" dirty="0"/>
              <a:t>・「＜クリック＞</a:t>
            </a:r>
            <a:r>
              <a:rPr lang="ja-JP" altLang="en-US" b="0" u="none" dirty="0"/>
              <a:t>つまり</a:t>
            </a:r>
            <a:r>
              <a:rPr lang="ja-JP" b="0" u="none" dirty="0"/>
              <a:t>、多くの大学生が、ドーピングがスポーツの公平性や公正さを脅かす行為であり、倫理的・道徳的に反するものであると認識していることが伺えます。」</a:t>
            </a:r>
            <a:endParaRPr b="0" u="none" dirty="0"/>
          </a:p>
          <a:p>
            <a:pPr marL="0" lvl="0" indent="0" algn="l" rtl="0">
              <a:lnSpc>
                <a:spcPct val="100000"/>
              </a:lnSpc>
              <a:spcBef>
                <a:spcPts val="0"/>
              </a:spcBef>
              <a:spcAft>
                <a:spcPts val="0"/>
              </a:spcAft>
              <a:buClr>
                <a:schemeClr val="dk1"/>
              </a:buClr>
              <a:buSzPts val="1200"/>
              <a:buFont typeface="Arial"/>
              <a:buNone/>
            </a:pPr>
            <a:r>
              <a:rPr lang="ja-JP" b="0" u="none" dirty="0"/>
              <a:t>・「皆さんはどう感じますか？」</a:t>
            </a:r>
            <a:endParaRPr b="0" u="none" dirty="0"/>
          </a:p>
          <a:p>
            <a:pPr marL="0" lvl="0" indent="0" algn="l" rtl="0">
              <a:lnSpc>
                <a:spcPct val="100000"/>
              </a:lnSpc>
              <a:spcBef>
                <a:spcPts val="0"/>
              </a:spcBef>
              <a:spcAft>
                <a:spcPts val="0"/>
              </a:spcAft>
              <a:buClr>
                <a:schemeClr val="dk1"/>
              </a:buClr>
              <a:buSzPts val="1200"/>
              <a:buFont typeface="Arial"/>
              <a:buNone/>
            </a:pPr>
            <a:r>
              <a:rPr lang="ja-JP" altLang="en-US" b="1" u="none" dirty="0"/>
              <a:t>▶</a:t>
            </a:r>
            <a:r>
              <a:rPr lang="ja-JP" b="1" u="none" dirty="0"/>
              <a:t>3秒ほど待つ</a:t>
            </a:r>
            <a:endParaRPr b="1" u="none" dirty="0"/>
          </a:p>
          <a:p>
            <a:pPr marL="0" lvl="0" indent="0" algn="l" rtl="0">
              <a:lnSpc>
                <a:spcPct val="100000"/>
              </a:lnSpc>
              <a:spcBef>
                <a:spcPts val="0"/>
              </a:spcBef>
              <a:spcAft>
                <a:spcPts val="0"/>
              </a:spcAft>
              <a:buClr>
                <a:schemeClr val="dk1"/>
              </a:buClr>
              <a:buSzPts val="1200"/>
              <a:buFont typeface="Arial"/>
              <a:buNone/>
            </a:pPr>
            <a:endParaRPr b="0" u="none" dirty="0"/>
          </a:p>
          <a:p>
            <a:pPr marL="0" lvl="0" indent="0" algn="l" rtl="0">
              <a:lnSpc>
                <a:spcPct val="100000"/>
              </a:lnSpc>
              <a:spcBef>
                <a:spcPts val="0"/>
              </a:spcBef>
              <a:spcAft>
                <a:spcPts val="0"/>
              </a:spcAft>
              <a:buClr>
                <a:schemeClr val="dk1"/>
              </a:buClr>
              <a:buSzPts val="1200"/>
              <a:buFont typeface="Arial"/>
              <a:buNone/>
            </a:pPr>
            <a:r>
              <a:rPr lang="ja-JP" b="0" u="none" dirty="0"/>
              <a:t>・「ここで大切なのは、クリーンスポーツの重要性を</a:t>
            </a:r>
            <a:r>
              <a:rPr lang="ja-JP" altLang="en-US" b="0" u="none" dirty="0"/>
              <a:t>認識</a:t>
            </a:r>
            <a:r>
              <a:rPr lang="ja-JP" b="0" u="none" dirty="0"/>
              <a:t>していても、ドーピング行為が完全に</a:t>
            </a:r>
            <a:r>
              <a:rPr lang="ja-JP" altLang="en-US" b="0" u="none" dirty="0"/>
              <a:t>なくなるわけ</a:t>
            </a:r>
            <a:r>
              <a:rPr lang="ja-JP" b="0" u="none" dirty="0"/>
              <a:t>ではない、という現実です。」</a:t>
            </a:r>
            <a:endParaRPr b="0" u="none" dirty="0"/>
          </a:p>
          <a:p>
            <a:pPr marL="0" lvl="0" indent="0" algn="l" rtl="0">
              <a:lnSpc>
                <a:spcPct val="100000"/>
              </a:lnSpc>
              <a:spcBef>
                <a:spcPts val="0"/>
              </a:spcBef>
              <a:spcAft>
                <a:spcPts val="0"/>
              </a:spcAft>
              <a:buClr>
                <a:schemeClr val="dk1"/>
              </a:buClr>
              <a:buSzPts val="1200"/>
              <a:buFont typeface="Arial"/>
              <a:buNone/>
            </a:pPr>
            <a:r>
              <a:rPr lang="ja-JP" b="0" u="none" dirty="0"/>
              <a:t>・「『なぜドーピングがいけないのか』、そして『アスリートがドーピングを避けるためにどのようなサポートが必要か』について</a:t>
            </a:r>
            <a:r>
              <a:rPr lang="ja-JP" altLang="en-US" b="0" u="none" dirty="0"/>
              <a:t>、</a:t>
            </a:r>
            <a:r>
              <a:rPr lang="ja-JP" b="0" u="none" dirty="0"/>
              <a:t>一緒に探って</a:t>
            </a:r>
            <a:r>
              <a:rPr lang="ja-JP" altLang="en-US" b="0" u="none" dirty="0"/>
              <a:t>いきましょう</a:t>
            </a:r>
            <a:r>
              <a:rPr lang="ja-JP" b="0" u="none" dirty="0"/>
              <a:t>。」</a:t>
            </a:r>
            <a:endParaRPr b="0" u="none" dirty="0"/>
          </a:p>
          <a:p>
            <a:pPr marL="0" lvl="0" indent="0" algn="l" rtl="0">
              <a:lnSpc>
                <a:spcPct val="100000"/>
              </a:lnSpc>
              <a:spcBef>
                <a:spcPts val="0"/>
              </a:spcBef>
              <a:spcAft>
                <a:spcPts val="0"/>
              </a:spcAft>
              <a:buClr>
                <a:schemeClr val="dk1"/>
              </a:buClr>
              <a:buSzPts val="1200"/>
              <a:buFont typeface="Arial"/>
              <a:buNone/>
            </a:pPr>
            <a:endParaRPr b="1" dirty="0"/>
          </a:p>
        </p:txBody>
      </p:sp>
      <p:sp>
        <p:nvSpPr>
          <p:cNvPr id="97" name="Google Shape;97;p4:notes"/>
          <p:cNvSpPr txBox="1">
            <a:spLocks noGrp="1"/>
          </p:cNvSpPr>
          <p:nvPr>
            <p:ph type="sldNum" idx="12"/>
          </p:nvPr>
        </p:nvSpPr>
        <p:spPr>
          <a:xfrm>
            <a:off x="3855838" y="9440647"/>
            <a:ext cx="2949787" cy="49869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5:notes"/>
          <p:cNvSpPr txBox="1">
            <a:spLocks noGrp="1"/>
          </p:cNvSpPr>
          <p:nvPr>
            <p:ph type="body" idx="1"/>
          </p:nvPr>
        </p:nvSpPr>
        <p:spPr>
          <a:xfrm>
            <a:off x="680720" y="4783307"/>
            <a:ext cx="5445760" cy="3913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ja-JP" b="0" u="none" dirty="0"/>
              <a:t>【セリフ】</a:t>
            </a:r>
            <a:endParaRPr b="0" u="none" dirty="0"/>
          </a:p>
          <a:p>
            <a:pPr marL="0" lvl="0" indent="0" algn="l" rtl="0">
              <a:lnSpc>
                <a:spcPct val="100000"/>
              </a:lnSpc>
              <a:spcBef>
                <a:spcPts val="0"/>
              </a:spcBef>
              <a:spcAft>
                <a:spcPts val="0"/>
              </a:spcAft>
              <a:buClr>
                <a:schemeClr val="dk1"/>
              </a:buClr>
              <a:buSzPts val="1200"/>
              <a:buFont typeface="Arial"/>
              <a:buNone/>
            </a:pPr>
            <a:r>
              <a:rPr lang="ja-JP" b="0" u="none" dirty="0"/>
              <a:t>・「アスリートは、日々、自分と向き合いながら競技力の向上を目指してトレーニングに励んでいます。しかし、成績が思うように伸びない時もあります。</a:t>
            </a:r>
            <a:r>
              <a:rPr lang="ja-JP" altLang="en-US" b="0" u="none" dirty="0"/>
              <a:t>」</a:t>
            </a:r>
            <a:endParaRPr lang="en-US" altLang="ja-JP" b="0" u="none" dirty="0"/>
          </a:p>
          <a:p>
            <a:pPr marL="0" lvl="0" indent="0" algn="l" rtl="0">
              <a:lnSpc>
                <a:spcPct val="100000"/>
              </a:lnSpc>
              <a:spcBef>
                <a:spcPts val="0"/>
              </a:spcBef>
              <a:spcAft>
                <a:spcPts val="0"/>
              </a:spcAft>
              <a:buClr>
                <a:schemeClr val="dk1"/>
              </a:buClr>
              <a:buSzPts val="1200"/>
              <a:buFont typeface="Arial"/>
              <a:buNone/>
            </a:pPr>
            <a:r>
              <a:rPr lang="ja-JP" altLang="en-US" b="0" u="none" dirty="0"/>
              <a:t>・「</a:t>
            </a:r>
            <a:r>
              <a:rPr lang="ja-JP" b="0" u="none" dirty="0"/>
              <a:t>＜クリック＞そうした時、ドーピングを使うかどうかで迷う背景には、どのような要因があると思いますか？」</a:t>
            </a:r>
            <a:endParaRPr b="0" u="none" dirty="0"/>
          </a:p>
          <a:p>
            <a:pPr marL="0" lvl="0" indent="0" algn="l" rtl="0">
              <a:lnSpc>
                <a:spcPct val="100000"/>
              </a:lnSpc>
              <a:spcBef>
                <a:spcPts val="0"/>
              </a:spcBef>
              <a:spcAft>
                <a:spcPts val="0"/>
              </a:spcAft>
              <a:buClr>
                <a:schemeClr val="dk1"/>
              </a:buClr>
              <a:buSzPts val="1200"/>
              <a:buFont typeface="Arial"/>
              <a:buNone/>
            </a:pPr>
            <a:r>
              <a:rPr lang="ja-JP" b="0" u="none" dirty="0"/>
              <a:t>・「たとえば、心理的なプレッシャーや、競技環境、周囲からの影響など、考えられる要因をいくつか挙げてみてください。」</a:t>
            </a:r>
            <a:endParaRPr b="0" u="none" dirty="0"/>
          </a:p>
          <a:p>
            <a:pPr marL="0" lvl="0" indent="0" algn="l" rtl="0">
              <a:lnSpc>
                <a:spcPct val="100000"/>
              </a:lnSpc>
              <a:spcBef>
                <a:spcPts val="0"/>
              </a:spcBef>
              <a:spcAft>
                <a:spcPts val="0"/>
              </a:spcAft>
              <a:buClr>
                <a:schemeClr val="dk1"/>
              </a:buClr>
              <a:buSzPts val="1200"/>
              <a:buFont typeface="Arial"/>
              <a:buNone/>
            </a:pPr>
            <a:r>
              <a:rPr lang="ja-JP" b="0" u="none" dirty="0"/>
              <a:t>・「少し考える時間を取りますので、自分の中で整理してみてください。」</a:t>
            </a:r>
            <a:endParaRPr b="0" u="none" dirty="0"/>
          </a:p>
          <a:p>
            <a:pPr marL="0" lvl="0" indent="0" algn="l" rtl="0">
              <a:lnSpc>
                <a:spcPct val="100000"/>
              </a:lnSpc>
              <a:spcBef>
                <a:spcPts val="0"/>
              </a:spcBef>
              <a:spcAft>
                <a:spcPts val="0"/>
              </a:spcAft>
              <a:buClr>
                <a:schemeClr val="dk1"/>
              </a:buClr>
              <a:buSzPts val="1200"/>
              <a:buFont typeface="Arial"/>
              <a:buNone/>
            </a:pPr>
            <a:r>
              <a:rPr lang="ja-JP" altLang="en-US" b="1" u="none" dirty="0"/>
              <a:t>▶</a:t>
            </a:r>
            <a:r>
              <a:rPr lang="en-US" altLang="ja-JP" b="1" u="none" dirty="0"/>
              <a:t>5</a:t>
            </a:r>
            <a:r>
              <a:rPr lang="ja-JP" altLang="en-US" b="1" u="none" dirty="0"/>
              <a:t>秒ほど待つ</a:t>
            </a:r>
            <a:endParaRPr lang="en-US" altLang="ja-JP" b="1" u="none" dirty="0"/>
          </a:p>
          <a:p>
            <a:pPr marL="0" lvl="0" indent="0" algn="l" rtl="0">
              <a:lnSpc>
                <a:spcPct val="100000"/>
              </a:lnSpc>
              <a:spcBef>
                <a:spcPts val="0"/>
              </a:spcBef>
              <a:spcAft>
                <a:spcPts val="0"/>
              </a:spcAft>
              <a:buClr>
                <a:schemeClr val="dk1"/>
              </a:buClr>
              <a:buSzPts val="1200"/>
              <a:buFont typeface="Arial"/>
              <a:buNone/>
            </a:pPr>
            <a:endParaRPr b="0" u="none" dirty="0"/>
          </a:p>
          <a:p>
            <a:pPr marL="0" lvl="0" indent="0" algn="l" rtl="0">
              <a:lnSpc>
                <a:spcPct val="100000"/>
              </a:lnSpc>
              <a:spcBef>
                <a:spcPts val="0"/>
              </a:spcBef>
              <a:spcAft>
                <a:spcPts val="0"/>
              </a:spcAft>
              <a:buClr>
                <a:schemeClr val="dk1"/>
              </a:buClr>
              <a:buSzPts val="1200"/>
              <a:buFont typeface="Arial"/>
              <a:buNone/>
            </a:pPr>
            <a:r>
              <a:rPr lang="ja-JP" b="0" u="none" dirty="0"/>
              <a:t>・「アスリートが競技成績</a:t>
            </a:r>
            <a:r>
              <a:rPr lang="ja-JP" altLang="en-US" b="0" u="none" dirty="0"/>
              <a:t>が思うように伸びず</a:t>
            </a:r>
            <a:r>
              <a:rPr lang="ja-JP" b="0" u="none" dirty="0"/>
              <a:t>に行き詰まったとき、焦りや不安、自己否定のような負の感情が生まれること</a:t>
            </a:r>
            <a:r>
              <a:rPr lang="ja-JP" altLang="en-US" b="0" u="none" dirty="0"/>
              <a:t>が</a:t>
            </a:r>
            <a:r>
              <a:rPr lang="ja-JP" b="0" u="none" dirty="0"/>
              <a:t>あります。」</a:t>
            </a:r>
            <a:endParaRPr b="0" u="none" dirty="0"/>
          </a:p>
          <a:p>
            <a:pPr marL="0" lvl="0" indent="0" algn="l" rtl="0">
              <a:lnSpc>
                <a:spcPct val="100000"/>
              </a:lnSpc>
              <a:spcBef>
                <a:spcPts val="0"/>
              </a:spcBef>
              <a:spcAft>
                <a:spcPts val="0"/>
              </a:spcAft>
              <a:buClr>
                <a:schemeClr val="dk1"/>
              </a:buClr>
              <a:buSzPts val="1200"/>
              <a:buFont typeface="Arial"/>
              <a:buNone/>
            </a:pPr>
            <a:r>
              <a:rPr lang="ja-JP" b="0" u="none" dirty="0"/>
              <a:t>・「一方で、負けたくない、さらに頑張りたいといった前向きな気持ちが生まれることもあるでしょう。」</a:t>
            </a:r>
            <a:endParaRPr b="0" u="none" dirty="0"/>
          </a:p>
          <a:p>
            <a:pPr marL="0" lvl="0" indent="0" algn="l" rtl="0">
              <a:lnSpc>
                <a:spcPct val="100000"/>
              </a:lnSpc>
              <a:spcBef>
                <a:spcPts val="0"/>
              </a:spcBef>
              <a:spcAft>
                <a:spcPts val="0"/>
              </a:spcAft>
              <a:buClr>
                <a:schemeClr val="dk1"/>
              </a:buClr>
              <a:buSzPts val="1200"/>
              <a:buFont typeface="Arial"/>
              <a:buNone/>
            </a:pPr>
            <a:r>
              <a:rPr lang="ja-JP" b="0" u="none" dirty="0"/>
              <a:t>・「このように、パフォーマンスの停滞や低下が自身にど</a:t>
            </a:r>
            <a:r>
              <a:rPr lang="ja-JP" altLang="en-US" b="0" u="none" dirty="0"/>
              <a:t>のような</a:t>
            </a:r>
            <a:r>
              <a:rPr lang="ja-JP" b="0" u="none" dirty="0"/>
              <a:t>影響を与えるか、</a:t>
            </a:r>
            <a:r>
              <a:rPr lang="ja-JP" altLang="en-US" b="0" u="none" dirty="0"/>
              <a:t>認識</a:t>
            </a:r>
            <a:r>
              <a:rPr lang="ja-JP" b="0" u="none" dirty="0"/>
              <a:t>できたのではないでしょうか？」</a:t>
            </a:r>
            <a:endParaRPr b="0" u="none" dirty="0"/>
          </a:p>
          <a:p>
            <a:pPr marL="0" lvl="0" indent="0" algn="l" rtl="0">
              <a:lnSpc>
                <a:spcPct val="100000"/>
              </a:lnSpc>
              <a:spcBef>
                <a:spcPts val="0"/>
              </a:spcBef>
              <a:spcAft>
                <a:spcPts val="0"/>
              </a:spcAft>
              <a:buClr>
                <a:schemeClr val="dk1"/>
              </a:buClr>
              <a:buSzPts val="1200"/>
              <a:buFont typeface="Arial"/>
              <a:buNone/>
            </a:pPr>
            <a:r>
              <a:rPr lang="ja-JP" b="0" u="none" dirty="0"/>
              <a:t>・「</a:t>
            </a:r>
            <a:r>
              <a:rPr lang="ja-JP" altLang="en-US" b="0" u="none" dirty="0"/>
              <a:t>それ</a:t>
            </a:r>
            <a:r>
              <a:rPr lang="ja-JP" b="0" u="none" dirty="0"/>
              <a:t>では、パフォーマンスが低迷したり伸び悩んだ</a:t>
            </a:r>
            <a:r>
              <a:rPr lang="ja-JP" altLang="en-US" b="0" u="none" dirty="0"/>
              <a:t>りした</a:t>
            </a:r>
            <a:r>
              <a:rPr lang="ja-JP" b="0" u="none" dirty="0"/>
              <a:t>とき、プレッシャーを感じる場面でどのような考え方や行動を取るべきか、一緒に考えていきましょう。」</a:t>
            </a:r>
            <a:endParaRPr b="0" u="none" dirty="0"/>
          </a:p>
        </p:txBody>
      </p:sp>
      <p:sp>
        <p:nvSpPr>
          <p:cNvPr id="113" name="Google Shape;113;p5:notes"/>
          <p:cNvSpPr txBox="1">
            <a:spLocks noGrp="1"/>
          </p:cNvSpPr>
          <p:nvPr>
            <p:ph type="sldNum" idx="12"/>
          </p:nvPr>
        </p:nvSpPr>
        <p:spPr>
          <a:xfrm>
            <a:off x="3855838" y="9440647"/>
            <a:ext cx="2949787" cy="49869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6:notes"/>
          <p:cNvSpPr txBox="1">
            <a:spLocks noGrp="1"/>
          </p:cNvSpPr>
          <p:nvPr>
            <p:ph type="body" idx="1"/>
          </p:nvPr>
        </p:nvSpPr>
        <p:spPr>
          <a:xfrm>
            <a:off x="680720" y="4783307"/>
            <a:ext cx="5445760" cy="3913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ja-JP" dirty="0"/>
              <a:t>【セリフ】</a:t>
            </a:r>
            <a:endParaRPr lang="en-US" altLang="ja-JP" dirty="0"/>
          </a:p>
          <a:p>
            <a:pPr marL="0" lvl="0" indent="0" algn="l" rtl="0">
              <a:lnSpc>
                <a:spcPct val="100000"/>
              </a:lnSpc>
              <a:spcBef>
                <a:spcPts val="0"/>
              </a:spcBef>
              <a:spcAft>
                <a:spcPts val="0"/>
              </a:spcAft>
              <a:buSzPts val="1400"/>
              <a:buNone/>
            </a:pPr>
            <a:r>
              <a:rPr lang="ja-JP" altLang="en-US" dirty="0"/>
              <a:t>・「ここでクリーンスポーツシナリオ</a:t>
            </a:r>
            <a:r>
              <a:rPr lang="en-US" altLang="ja-JP" dirty="0"/>
              <a:t>『</a:t>
            </a:r>
            <a:r>
              <a:rPr lang="ja-JP" altLang="en-US" dirty="0"/>
              <a:t>自己ベストの壁</a:t>
            </a:r>
            <a:r>
              <a:rPr lang="en-US" altLang="ja-JP" dirty="0"/>
              <a:t>』</a:t>
            </a:r>
            <a:r>
              <a:rPr lang="ja-JP" altLang="en-US" dirty="0"/>
              <a:t>の映像をご覧いただきます。」</a:t>
            </a:r>
            <a:endParaRPr lang="en-US" altLang="ja-JP" dirty="0"/>
          </a:p>
          <a:p>
            <a:pPr marL="0" lvl="0" indent="0" algn="l" rtl="0">
              <a:lnSpc>
                <a:spcPct val="100000"/>
              </a:lnSpc>
              <a:spcBef>
                <a:spcPts val="0"/>
              </a:spcBef>
              <a:spcAft>
                <a:spcPts val="0"/>
              </a:spcAft>
              <a:buSzPts val="1400"/>
              <a:buNone/>
            </a:pPr>
            <a:r>
              <a:rPr lang="ja-JP" altLang="en-US" dirty="0"/>
              <a:t>・「この映像を通して、どのような気持ちが沸き上がり、どのような選択肢が頭に浮かぶのかを考えてみてください。」</a:t>
            </a:r>
            <a:endParaRPr dirty="0"/>
          </a:p>
        </p:txBody>
      </p:sp>
      <p:sp>
        <p:nvSpPr>
          <p:cNvPr id="127" name="Google Shape;127;p6:notes"/>
          <p:cNvSpPr txBox="1">
            <a:spLocks noGrp="1"/>
          </p:cNvSpPr>
          <p:nvPr>
            <p:ph type="sldNum" idx="12"/>
          </p:nvPr>
        </p:nvSpPr>
        <p:spPr>
          <a:xfrm>
            <a:off x="3855838" y="9440647"/>
            <a:ext cx="2949787" cy="49869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000000"/>
                </a:solidFill>
                <a:latin typeface="Arial"/>
                <a:ea typeface="Arial"/>
                <a:cs typeface="Arial"/>
                <a:sym typeface="Arial"/>
              </a:rPr>
              <a:t>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7:notes"/>
          <p:cNvSpPr txBox="1">
            <a:spLocks noGrp="1"/>
          </p:cNvSpPr>
          <p:nvPr>
            <p:ph type="body" idx="1"/>
          </p:nvPr>
        </p:nvSpPr>
        <p:spPr>
          <a:xfrm>
            <a:off x="680720" y="4783307"/>
            <a:ext cx="5445760" cy="3913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ja-JP" dirty="0"/>
              <a:t>【セリフ】</a:t>
            </a:r>
            <a:br>
              <a:rPr lang="ja-JP" altLang="en-US" dirty="0"/>
            </a:br>
            <a:r>
              <a:rPr lang="ja-JP" altLang="en-US" dirty="0"/>
              <a:t>・「</a:t>
            </a:r>
            <a:r>
              <a:rPr lang="ja-JP" altLang="en-US" b="0" u="none" dirty="0"/>
              <a:t>長期間にわたり自己ベストを更新できない状況に置かれたとき、皆さんならどのように感じるでしょうか？焦りや不安、さらには周囲の期待を重く感じることがあるかもしれません。」</a:t>
            </a:r>
            <a:endParaRPr lang="en-US" altLang="ja-JP" b="0" u="none" dirty="0"/>
          </a:p>
          <a:p>
            <a:pPr marL="0" lvl="0" indent="0" algn="l" rtl="0">
              <a:lnSpc>
                <a:spcPct val="100000"/>
              </a:lnSpc>
              <a:spcBef>
                <a:spcPts val="0"/>
              </a:spcBef>
              <a:spcAft>
                <a:spcPts val="0"/>
              </a:spcAft>
              <a:buClr>
                <a:schemeClr val="dk1"/>
              </a:buClr>
              <a:buSzPts val="1200"/>
              <a:buFont typeface="Arial"/>
              <a:buNone/>
            </a:pPr>
            <a:r>
              <a:rPr lang="ja-JP" altLang="en-US" b="0" u="none" dirty="0"/>
              <a:t>・「このシナリオでは、アスリートが記録の停滞に悩み、パフォーマンス向上の方法を模索し始めます。」</a:t>
            </a:r>
            <a:endParaRPr lang="en-US" altLang="ja-JP" b="0" u="none" dirty="0"/>
          </a:p>
          <a:p>
            <a:pPr marL="0" lvl="0" indent="0" algn="l" rtl="0">
              <a:lnSpc>
                <a:spcPct val="100000"/>
              </a:lnSpc>
              <a:spcBef>
                <a:spcPts val="0"/>
              </a:spcBef>
              <a:spcAft>
                <a:spcPts val="0"/>
              </a:spcAft>
              <a:buClr>
                <a:schemeClr val="dk1"/>
              </a:buClr>
              <a:buSzPts val="1200"/>
              <a:buFont typeface="Arial"/>
              <a:buNone/>
            </a:pPr>
            <a:r>
              <a:rPr lang="ja-JP" altLang="en-US" b="0" u="none" dirty="0"/>
              <a:t>・「その過程で、効果があるとされるサプリメントを見つけますが、それには禁止物質が含まれているリスクがあることが判明します。」</a:t>
            </a:r>
            <a:endParaRPr lang="en-US" altLang="ja-JP" b="0" u="none" dirty="0"/>
          </a:p>
          <a:p>
            <a:pPr marL="0" lvl="0" indent="0" algn="l" rtl="0">
              <a:lnSpc>
                <a:spcPct val="100000"/>
              </a:lnSpc>
              <a:spcBef>
                <a:spcPts val="0"/>
              </a:spcBef>
              <a:spcAft>
                <a:spcPts val="0"/>
              </a:spcAft>
              <a:buClr>
                <a:schemeClr val="dk1"/>
              </a:buClr>
              <a:buSzPts val="1200"/>
              <a:buFont typeface="Arial"/>
              <a:buNone/>
            </a:pPr>
            <a:r>
              <a:rPr lang="ja-JP" altLang="en-US" b="0" u="none" dirty="0"/>
              <a:t>・「こうした状況では、焦りから冷静な判断を失い、</a:t>
            </a:r>
            <a:r>
              <a:rPr lang="en-US" altLang="ja-JP" b="0" u="none" dirty="0"/>
              <a:t>『</a:t>
            </a:r>
            <a:r>
              <a:rPr lang="ja-JP" altLang="en-US" b="0" u="none" dirty="0"/>
              <a:t>一度だけ試してみようか</a:t>
            </a:r>
            <a:r>
              <a:rPr lang="en-US" altLang="ja-JP" b="0" u="none" dirty="0"/>
              <a:t>』</a:t>
            </a:r>
            <a:r>
              <a:rPr lang="ja-JP" altLang="en-US" b="0" u="none" dirty="0"/>
              <a:t>といった誘惑に駆られる可能性も否定できません。」</a:t>
            </a:r>
            <a:endParaRPr lang="en-US" altLang="ja-JP" b="0" u="none" dirty="0"/>
          </a:p>
          <a:p>
            <a:pPr marL="0" lvl="0" indent="0" algn="l" rtl="0">
              <a:lnSpc>
                <a:spcPct val="100000"/>
              </a:lnSpc>
              <a:spcBef>
                <a:spcPts val="0"/>
              </a:spcBef>
              <a:spcAft>
                <a:spcPts val="0"/>
              </a:spcAft>
              <a:buClr>
                <a:schemeClr val="dk1"/>
              </a:buClr>
              <a:buSzPts val="1200"/>
              <a:buFont typeface="Arial"/>
              <a:buNone/>
            </a:pPr>
            <a:r>
              <a:rPr lang="ja-JP" altLang="en-US" b="0" u="none" dirty="0"/>
              <a:t>・「アスリートがこのような選択に直面したとき、どのように判断し、行動すべきなのか、一緒に考えてみましょう。」</a:t>
            </a:r>
          </a:p>
        </p:txBody>
      </p:sp>
      <p:sp>
        <p:nvSpPr>
          <p:cNvPr id="134" name="Google Shape;134;p7:notes"/>
          <p:cNvSpPr txBox="1">
            <a:spLocks noGrp="1"/>
          </p:cNvSpPr>
          <p:nvPr>
            <p:ph type="sldNum" idx="12"/>
          </p:nvPr>
        </p:nvSpPr>
        <p:spPr>
          <a:xfrm>
            <a:off x="3855838" y="9440647"/>
            <a:ext cx="2949787" cy="49869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8:notes"/>
          <p:cNvSpPr txBox="1">
            <a:spLocks noGrp="1"/>
          </p:cNvSpPr>
          <p:nvPr>
            <p:ph type="body" idx="1"/>
          </p:nvPr>
        </p:nvSpPr>
        <p:spPr>
          <a:xfrm>
            <a:off x="680720" y="4783307"/>
            <a:ext cx="5445760" cy="3913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ja-JP" dirty="0"/>
              <a:t>【セリフ】</a:t>
            </a:r>
            <a:endParaRPr lang="en-US" altLang="ja-JP" dirty="0"/>
          </a:p>
          <a:p>
            <a:pPr marL="0" lvl="0" indent="0" algn="l" rtl="0">
              <a:lnSpc>
                <a:spcPct val="100000"/>
              </a:lnSpc>
              <a:spcBef>
                <a:spcPts val="0"/>
              </a:spcBef>
              <a:spcAft>
                <a:spcPts val="0"/>
              </a:spcAft>
              <a:buClr>
                <a:schemeClr val="dk1"/>
              </a:buClr>
              <a:buSzPts val="1200"/>
              <a:buFont typeface="Arial"/>
              <a:buNone/>
            </a:pPr>
            <a:r>
              <a:rPr lang="ja-JP" dirty="0"/>
              <a:t>・「</a:t>
            </a:r>
            <a:r>
              <a:rPr lang="ja-JP" altLang="en-US" b="0" u="none" dirty="0"/>
              <a:t>それでは、</a:t>
            </a:r>
            <a:r>
              <a:rPr lang="ja-JP" b="0" u="none" dirty="0"/>
              <a:t>『自己ベストの壁』に直面した状況</a:t>
            </a:r>
            <a:r>
              <a:rPr lang="ja-JP" altLang="en-US" b="0" u="none" dirty="0"/>
              <a:t>を想像し</a:t>
            </a:r>
            <a:r>
              <a:rPr lang="ja-JP" b="0" u="none" dirty="0"/>
              <a:t>、</a:t>
            </a:r>
            <a:r>
              <a:rPr lang="ja-JP" altLang="en-US" b="0" u="none" dirty="0"/>
              <a:t>自分自身</a:t>
            </a:r>
            <a:r>
              <a:rPr lang="ja-JP" b="0" u="none" dirty="0"/>
              <a:t>が</a:t>
            </a:r>
            <a:r>
              <a:rPr lang="ja-JP" altLang="en-US" b="0" u="none" dirty="0"/>
              <a:t>この主人公の</a:t>
            </a:r>
            <a:r>
              <a:rPr lang="ja-JP" b="0" u="none" dirty="0"/>
              <a:t>アスリート</a:t>
            </a:r>
            <a:r>
              <a:rPr lang="ja-JP" altLang="en-US" b="0" u="none" dirty="0"/>
              <a:t>だった</a:t>
            </a:r>
            <a:r>
              <a:rPr lang="ja-JP" b="0" u="none" dirty="0"/>
              <a:t>と仮定して考えてみましょう。」</a:t>
            </a:r>
            <a:endParaRPr b="0" u="none" dirty="0"/>
          </a:p>
          <a:p>
            <a:pPr marL="0" lvl="0" indent="0" algn="l" rtl="0">
              <a:lnSpc>
                <a:spcPct val="100000"/>
              </a:lnSpc>
              <a:spcBef>
                <a:spcPts val="0"/>
              </a:spcBef>
              <a:spcAft>
                <a:spcPts val="0"/>
              </a:spcAft>
              <a:buClr>
                <a:schemeClr val="dk1"/>
              </a:buClr>
              <a:buSzPts val="1200"/>
              <a:buFont typeface="Arial"/>
              <a:buNone/>
            </a:pPr>
            <a:r>
              <a:rPr lang="ja-JP" b="0" u="none" dirty="0"/>
              <a:t>・「このような状況で、禁止物質のリスクがあるサプリメントを使用することについて、自分にとって</a:t>
            </a:r>
            <a:r>
              <a:rPr lang="ja-JP" altLang="en-US" b="0" u="none" dirty="0"/>
              <a:t>どの</a:t>
            </a:r>
            <a:r>
              <a:rPr lang="ja-JP" b="0" u="none" dirty="0"/>
              <a:t>程度許容できる</a:t>
            </a:r>
            <a:r>
              <a:rPr lang="ja-JP" altLang="en-US" b="0" u="none" dirty="0"/>
              <a:t>できると思いますか？</a:t>
            </a:r>
            <a:r>
              <a:rPr lang="ja-JP" altLang="ja-JP" b="0" u="none" dirty="0"/>
              <a:t>感情</a:t>
            </a:r>
            <a:r>
              <a:rPr lang="ja-JP" altLang="en-US" b="0" u="none" dirty="0"/>
              <a:t>に流されず</a:t>
            </a:r>
            <a:r>
              <a:rPr lang="ja-JP" altLang="ja-JP" b="0" u="none" dirty="0"/>
              <a:t>、スポーツや社会に</a:t>
            </a:r>
            <a:r>
              <a:rPr lang="ja-JP" altLang="en-US" b="0" u="none" dirty="0"/>
              <a:t>おける倫理的・道徳的</a:t>
            </a:r>
            <a:r>
              <a:rPr lang="ja-JP" altLang="ja-JP" b="0" u="none" dirty="0"/>
              <a:t>観点から考えてみてください。</a:t>
            </a:r>
            <a:r>
              <a:rPr lang="ja-JP" b="0" u="none" dirty="0"/>
              <a:t>」</a:t>
            </a:r>
            <a:endParaRPr b="0" u="none" dirty="0"/>
          </a:p>
          <a:p>
            <a:pPr marL="0" lvl="0" indent="0" algn="l" rtl="0">
              <a:lnSpc>
                <a:spcPct val="100000"/>
              </a:lnSpc>
              <a:spcBef>
                <a:spcPts val="0"/>
              </a:spcBef>
              <a:spcAft>
                <a:spcPts val="0"/>
              </a:spcAft>
              <a:buClr>
                <a:schemeClr val="dk1"/>
              </a:buClr>
              <a:buSzPts val="1200"/>
              <a:buFont typeface="Arial"/>
              <a:buNone/>
            </a:pPr>
            <a:r>
              <a:rPr lang="ja-JP" b="0" u="none" dirty="0"/>
              <a:t>・「</a:t>
            </a:r>
            <a:r>
              <a:rPr lang="ja-JP" altLang="en-US" b="0" u="none" dirty="0"/>
              <a:t>さらに</a:t>
            </a:r>
            <a:r>
              <a:rPr lang="ja-JP" b="0" u="none" dirty="0"/>
              <a:t>、どのような行動が最も適切</a:t>
            </a:r>
            <a:r>
              <a:rPr lang="ja-JP" altLang="en-US" b="0" u="none" dirty="0"/>
              <a:t>だと思うか</a:t>
            </a:r>
            <a:r>
              <a:rPr lang="ja-JP" b="0" u="none" dirty="0"/>
              <a:t>、一つの選択肢を選んでみましょう。」</a:t>
            </a:r>
            <a:endParaRPr lang="ja-JP" alt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ja-JP" altLang="ja-JP" b="1" dirty="0"/>
              <a:t>▶</a:t>
            </a:r>
            <a:r>
              <a:rPr lang="en-US" altLang="ja-JP" b="1" dirty="0"/>
              <a:t>5</a:t>
            </a:r>
            <a:r>
              <a:rPr lang="ja-JP" altLang="en-US" b="1" dirty="0"/>
              <a:t>秒ほど待つ</a:t>
            </a:r>
            <a:endParaRPr lang="ja-JP" altLang="en-US" u="sng" strike="dblStrike" baseline="0" dirty="0"/>
          </a:p>
        </p:txBody>
      </p:sp>
      <p:sp>
        <p:nvSpPr>
          <p:cNvPr id="147" name="Google Shape;147;p8:notes"/>
          <p:cNvSpPr txBox="1">
            <a:spLocks noGrp="1"/>
          </p:cNvSpPr>
          <p:nvPr>
            <p:ph type="sldNum" idx="12"/>
          </p:nvPr>
        </p:nvSpPr>
        <p:spPr>
          <a:xfrm>
            <a:off x="3855838" y="9440647"/>
            <a:ext cx="2949787" cy="49869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9: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9:notes"/>
          <p:cNvSpPr txBox="1">
            <a:spLocks noGrp="1"/>
          </p:cNvSpPr>
          <p:nvPr>
            <p:ph type="body" idx="1"/>
          </p:nvPr>
        </p:nvSpPr>
        <p:spPr>
          <a:xfrm>
            <a:off x="680720" y="4783307"/>
            <a:ext cx="5445760" cy="3913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ja-JP" b="0" u="none" dirty="0"/>
              <a:t>【セリフ】</a:t>
            </a:r>
            <a:endParaRPr b="0" u="none" dirty="0"/>
          </a:p>
          <a:p>
            <a:pPr marL="0" lvl="0" indent="0" algn="l" rtl="0">
              <a:lnSpc>
                <a:spcPct val="100000"/>
              </a:lnSpc>
              <a:spcBef>
                <a:spcPts val="0"/>
              </a:spcBef>
              <a:spcAft>
                <a:spcPts val="0"/>
              </a:spcAft>
              <a:buClr>
                <a:schemeClr val="dk1"/>
              </a:buClr>
              <a:buSzPts val="1200"/>
              <a:buFont typeface="Arial"/>
              <a:buNone/>
            </a:pPr>
            <a:r>
              <a:rPr lang="ja-JP" b="0" u="none" dirty="0"/>
              <a:t>・「この</a:t>
            </a:r>
            <a:r>
              <a:rPr lang="ja-JP" altLang="en-US" b="0" u="none" dirty="0"/>
              <a:t>グラフ</a:t>
            </a:r>
            <a:r>
              <a:rPr lang="ja-JP" b="0" u="none" dirty="0"/>
              <a:t>は、</a:t>
            </a:r>
            <a:r>
              <a:rPr lang="en-US" altLang="ja-JP" b="0" u="none" dirty="0"/>
              <a:t>UNIVAS</a:t>
            </a:r>
            <a:r>
              <a:rPr lang="ja-JP" altLang="en-US" b="0" u="none" dirty="0"/>
              <a:t>が</a:t>
            </a:r>
            <a:r>
              <a:rPr lang="ja-JP" b="0" u="none" dirty="0"/>
              <a:t>大学生アスリートや学生サポートスタッフ1000名を対象に</a:t>
            </a:r>
            <a:r>
              <a:rPr lang="ja-JP" altLang="en-US" b="0" u="none" dirty="0"/>
              <a:t>実施した</a:t>
            </a:r>
            <a:r>
              <a:rPr lang="ja-JP" b="0" u="none" dirty="0"/>
              <a:t>調査結果で、教材テキスト10ページに掲載されています。」</a:t>
            </a:r>
            <a:endParaRPr b="0" u="none" dirty="0"/>
          </a:p>
          <a:p>
            <a:pPr marL="0" lvl="0" indent="0" algn="l" rtl="0">
              <a:lnSpc>
                <a:spcPct val="100000"/>
              </a:lnSpc>
              <a:spcBef>
                <a:spcPts val="0"/>
              </a:spcBef>
              <a:spcAft>
                <a:spcPts val="0"/>
              </a:spcAft>
              <a:buClr>
                <a:schemeClr val="dk1"/>
              </a:buClr>
              <a:buSzPts val="1200"/>
              <a:buFont typeface="Arial"/>
              <a:buNone/>
            </a:pPr>
            <a:r>
              <a:rPr lang="ja-JP" b="0" u="none" dirty="0"/>
              <a:t>・「『自己ベストの壁』</a:t>
            </a:r>
            <a:r>
              <a:rPr lang="ja-JP" altLang="en-US" b="0" u="none" dirty="0"/>
              <a:t>という状況</a:t>
            </a:r>
            <a:r>
              <a:rPr lang="ja-JP" b="0" u="none" dirty="0"/>
              <a:t>に対して、大学生が選んだ許容度</a:t>
            </a:r>
            <a:r>
              <a:rPr lang="ja-JP" altLang="en-US" b="0" u="none" dirty="0"/>
              <a:t>や</a:t>
            </a:r>
            <a:r>
              <a:rPr lang="ja-JP" b="0" u="none" dirty="0"/>
              <a:t>行動選択について、皆さんの回答と比較してみましょう。」</a:t>
            </a:r>
            <a:endParaRPr lang="en-US" altLang="ja-JP" b="0" u="none"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ja-JP" b="0" u="none" dirty="0"/>
              <a:t>・「＜クリック＞この状況で、88％の大学生が『許容できない』と</a:t>
            </a:r>
            <a:r>
              <a:rPr lang="ja-JP" altLang="en-US" b="0" u="none" dirty="0"/>
              <a:t>回答し</a:t>
            </a:r>
            <a:r>
              <a:rPr lang="ja-JP" altLang="ja-JP" b="0" u="none" dirty="0"/>
              <a:t>ています</a:t>
            </a:r>
            <a:r>
              <a:rPr lang="ja-JP" b="0" u="none" dirty="0"/>
              <a:t>。</a:t>
            </a:r>
            <a:r>
              <a:rPr lang="ja-JP" altLang="en-US" b="0" u="none" dirty="0"/>
              <a:t>皆さんも同じように感じましたか？」</a:t>
            </a:r>
            <a:endParaRPr lang="en-US" altLang="ja-JP" b="0" u="none"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US" altLang="ja-JP" b="0" u="none" dirty="0"/>
          </a:p>
          <a:p>
            <a:pPr marL="0" lvl="0" indent="0" algn="l" rtl="0">
              <a:lnSpc>
                <a:spcPct val="100000"/>
              </a:lnSpc>
              <a:spcBef>
                <a:spcPts val="0"/>
              </a:spcBef>
              <a:spcAft>
                <a:spcPts val="0"/>
              </a:spcAft>
              <a:buClr>
                <a:schemeClr val="dk1"/>
              </a:buClr>
              <a:buSzPts val="1200"/>
              <a:buFont typeface="Arial"/>
              <a:buNone/>
            </a:pPr>
            <a:r>
              <a:rPr lang="ja-JP" altLang="en-US" b="0" u="none" dirty="0"/>
              <a:t>・「次に、この状況で選ばれた</a:t>
            </a:r>
            <a:r>
              <a:rPr lang="ja-JP" b="0" u="none" dirty="0"/>
              <a:t>行動選択を見</a:t>
            </a:r>
            <a:r>
              <a:rPr lang="ja-JP" altLang="en-US" b="0" u="none" dirty="0"/>
              <a:t>てみましょう。</a:t>
            </a:r>
            <a:r>
              <a:rPr lang="ja-JP" b="0" u="none" dirty="0"/>
              <a:t>＜クリック＞6</a:t>
            </a:r>
            <a:r>
              <a:rPr lang="en-US" altLang="ja-JP" b="0" u="none" dirty="0"/>
              <a:t>2.8</a:t>
            </a:r>
            <a:r>
              <a:rPr lang="ja-JP" b="0" u="none" dirty="0"/>
              <a:t>％が『自分で対処する』と回答し、サプリメントを購入せず</a:t>
            </a:r>
            <a:r>
              <a:rPr lang="ja-JP" altLang="en-US" b="0" u="none" dirty="0"/>
              <a:t>、</a:t>
            </a:r>
            <a:r>
              <a:rPr lang="ja-JP" b="0" u="none" dirty="0"/>
              <a:t>自分の力で記録更新を目指すといった前向きな選択肢を選んだ学生</a:t>
            </a:r>
            <a:r>
              <a:rPr lang="ja-JP" altLang="en-US" b="0" u="none" dirty="0"/>
              <a:t>が</a:t>
            </a:r>
            <a:r>
              <a:rPr lang="ja-JP" b="0" u="none" dirty="0"/>
              <a:t>多</a:t>
            </a:r>
            <a:r>
              <a:rPr lang="ja-JP" altLang="en-US" b="0" i="1" u="none" dirty="0"/>
              <a:t>いことが分かります</a:t>
            </a:r>
            <a:r>
              <a:rPr lang="ja-JP" b="0" u="none" dirty="0"/>
              <a:t>。」</a:t>
            </a:r>
            <a:endParaRPr b="0" u="none" dirty="0"/>
          </a:p>
          <a:p>
            <a:pPr marL="0" lvl="0" indent="0" algn="l" rtl="0">
              <a:lnSpc>
                <a:spcPct val="100000"/>
              </a:lnSpc>
              <a:spcBef>
                <a:spcPts val="0"/>
              </a:spcBef>
              <a:spcAft>
                <a:spcPts val="0"/>
              </a:spcAft>
              <a:buClr>
                <a:schemeClr val="dk1"/>
              </a:buClr>
              <a:buSzPts val="1200"/>
              <a:buFont typeface="Arial"/>
              <a:buNone/>
            </a:pPr>
            <a:r>
              <a:rPr lang="ja-JP" b="0" u="none" dirty="0"/>
              <a:t>・「この結果から、多くの大学生がドーピングの可能性を許容しないと考え</a:t>
            </a:r>
            <a:r>
              <a:rPr lang="ja-JP" altLang="en-US" b="0" u="none" dirty="0"/>
              <a:t>てい</a:t>
            </a:r>
            <a:r>
              <a:rPr lang="ja-JP" b="0" u="none" dirty="0"/>
              <a:t>る一方で、実際の場面では『自分で対処する』と</a:t>
            </a:r>
            <a:r>
              <a:rPr lang="ja-JP" altLang="en-US" b="0" u="none" dirty="0"/>
              <a:t>判断する</a:t>
            </a:r>
            <a:r>
              <a:rPr lang="ja-JP" b="0" u="none" dirty="0"/>
              <a:t>傾向があることがわかります。」</a:t>
            </a:r>
            <a:endParaRPr b="0" u="none" dirty="0"/>
          </a:p>
          <a:p>
            <a:pPr marL="0" lvl="0" indent="0" algn="l" rtl="0">
              <a:lnSpc>
                <a:spcPct val="100000"/>
              </a:lnSpc>
              <a:spcBef>
                <a:spcPts val="0"/>
              </a:spcBef>
              <a:spcAft>
                <a:spcPts val="0"/>
              </a:spcAft>
              <a:buClr>
                <a:schemeClr val="dk1"/>
              </a:buClr>
              <a:buSzPts val="1200"/>
              <a:buFont typeface="Arial"/>
              <a:buNone/>
            </a:pPr>
            <a:r>
              <a:rPr lang="ja-JP" b="0" u="none" dirty="0"/>
              <a:t>・「つまり、大学生は課題や問題に直面した</a:t>
            </a:r>
            <a:r>
              <a:rPr lang="ja-JP" altLang="en-US" b="0" u="none" dirty="0"/>
              <a:t>際</a:t>
            </a:r>
            <a:r>
              <a:rPr lang="ja-JP" b="0" u="none" dirty="0"/>
              <a:t>、</a:t>
            </a:r>
            <a:r>
              <a:rPr lang="ja-JP" altLang="en-US" b="0" u="none" dirty="0"/>
              <a:t>自分自身の判断</a:t>
            </a:r>
            <a:r>
              <a:rPr lang="ja-JP" b="0" u="none" dirty="0"/>
              <a:t>で対応しようとする傾向が強いようです。」</a:t>
            </a:r>
            <a:endParaRPr b="0" u="none" dirty="0"/>
          </a:p>
          <a:p>
            <a:pPr marL="0" lvl="0" indent="0" algn="l" rtl="0">
              <a:lnSpc>
                <a:spcPct val="100000"/>
              </a:lnSpc>
              <a:spcBef>
                <a:spcPts val="0"/>
              </a:spcBef>
              <a:spcAft>
                <a:spcPts val="0"/>
              </a:spcAft>
              <a:buClr>
                <a:schemeClr val="dk1"/>
              </a:buClr>
              <a:buSzPts val="1200"/>
              <a:buFont typeface="Arial"/>
              <a:buNone/>
            </a:pPr>
            <a:r>
              <a:rPr lang="ja-JP" b="0" u="none" dirty="0"/>
              <a:t>・「しかし、先ほどのような状況でアスリートが自分だけで判断すると、ドーピングのリスクを十分に理解していない場合や</a:t>
            </a:r>
            <a:r>
              <a:rPr lang="ja-JP" altLang="en-US" b="0" u="none" dirty="0"/>
              <a:t>、</a:t>
            </a:r>
            <a:r>
              <a:rPr lang="ja-JP" b="0" u="none" dirty="0"/>
              <a:t>周囲</a:t>
            </a:r>
            <a:r>
              <a:rPr lang="ja-JP" altLang="en-US" b="0" u="none" dirty="0"/>
              <a:t>からの適切な</a:t>
            </a:r>
            <a:r>
              <a:rPr lang="ja-JP" b="0" u="none" dirty="0"/>
              <a:t>助言</a:t>
            </a:r>
            <a:r>
              <a:rPr lang="ja-JP" altLang="en-US" b="0" u="none" dirty="0"/>
              <a:t>を受けられない場合</a:t>
            </a:r>
            <a:r>
              <a:rPr lang="ja-JP" b="0" u="none" dirty="0"/>
              <a:t>に、違反行為に陥る可能性もあります。」</a:t>
            </a:r>
            <a:endParaRPr b="0" u="none" dirty="0"/>
          </a:p>
          <a:p>
            <a:pPr marL="0" lvl="0" indent="0" algn="l" rtl="0">
              <a:lnSpc>
                <a:spcPct val="100000"/>
              </a:lnSpc>
              <a:spcBef>
                <a:spcPts val="0"/>
              </a:spcBef>
              <a:spcAft>
                <a:spcPts val="0"/>
              </a:spcAft>
              <a:buClr>
                <a:schemeClr val="dk1"/>
              </a:buClr>
              <a:buSzPts val="1200"/>
              <a:buFont typeface="Arial"/>
              <a:buNone/>
            </a:pPr>
            <a:r>
              <a:rPr lang="ja-JP" b="0" u="none" dirty="0"/>
              <a:t>・「実際、日本の違反事例では、アスリートが自己判断で誤った選択を</a:t>
            </a:r>
            <a:r>
              <a:rPr lang="ja-JP" altLang="en-US" b="0" u="none" dirty="0"/>
              <a:t>し</a:t>
            </a:r>
            <a:r>
              <a:rPr lang="ja-JP" b="0" u="none" dirty="0"/>
              <a:t>、規則違反に陥ったケースが</a:t>
            </a:r>
            <a:r>
              <a:rPr lang="ja-JP" altLang="en-US" b="0" u="none" dirty="0"/>
              <a:t>数</a:t>
            </a:r>
            <a:r>
              <a:rPr lang="ja-JP" b="0" u="none" dirty="0"/>
              <a:t>多く</a:t>
            </a:r>
            <a:r>
              <a:rPr lang="ja-JP" altLang="en-US" b="0" u="none" dirty="0"/>
              <a:t>報告されています</a:t>
            </a:r>
            <a:r>
              <a:rPr lang="ja-JP" b="0" u="none" dirty="0"/>
              <a:t>。」</a:t>
            </a:r>
            <a:endParaRPr lang="en-US" altLang="ja-JP" b="0" u="none" dirty="0"/>
          </a:p>
        </p:txBody>
      </p:sp>
      <p:sp>
        <p:nvSpPr>
          <p:cNvPr id="164" name="Google Shape;164;p9:notes"/>
          <p:cNvSpPr txBox="1">
            <a:spLocks noGrp="1"/>
          </p:cNvSpPr>
          <p:nvPr>
            <p:ph type="sldNum" idx="12"/>
          </p:nvPr>
        </p:nvSpPr>
        <p:spPr>
          <a:xfrm>
            <a:off x="3855838" y="9440647"/>
            <a:ext cx="2949787" cy="49869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5"/>
        <p:cNvGrpSpPr/>
        <p:nvPr/>
      </p:nvGrpSpPr>
      <p:grpSpPr>
        <a:xfrm>
          <a:off x="0" y="0"/>
          <a:ext cx="0" cy="0"/>
          <a:chOff x="0" y="0"/>
          <a:chExt cx="0" cy="0"/>
        </a:xfrm>
      </p:grpSpPr>
      <p:sp>
        <p:nvSpPr>
          <p:cNvPr id="16" name="Google Shape;16;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57575"/>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19" name="Google Shape;1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757575"/>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20" name="Google Shape;2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のみ">
  <p:cSld name="タイトルのみ">
    <p:spTree>
      <p:nvGrpSpPr>
        <p:cNvPr id="1" name="Shape 21"/>
        <p:cNvGrpSpPr/>
        <p:nvPr/>
      </p:nvGrpSpPr>
      <p:grpSpPr>
        <a:xfrm>
          <a:off x="0" y="0"/>
          <a:ext cx="0" cy="0"/>
          <a:chOff x="0" y="0"/>
          <a:chExt cx="0" cy="0"/>
        </a:xfrm>
      </p:grpSpPr>
      <p:pic>
        <p:nvPicPr>
          <p:cNvPr id="22" name="Google Shape;22;p17"/>
          <p:cNvPicPr preferRelativeResize="0"/>
          <p:nvPr/>
        </p:nvPicPr>
        <p:blipFill rotWithShape="1">
          <a:blip r:embed="rId2">
            <a:alphaModFix/>
          </a:blip>
          <a:srcRect/>
          <a:stretch/>
        </p:blipFill>
        <p:spPr>
          <a:xfrm>
            <a:off x="8315324" y="0"/>
            <a:ext cx="3876675" cy="6858000"/>
          </a:xfrm>
          <a:prstGeom prst="rect">
            <a:avLst/>
          </a:prstGeom>
          <a:noFill/>
          <a:ln>
            <a:noFill/>
          </a:ln>
        </p:spPr>
      </p:pic>
      <p:sp>
        <p:nvSpPr>
          <p:cNvPr id="23" name="Google Shape;2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757575"/>
              </a:buClr>
              <a:buSzPts val="1400"/>
              <a:buFont typeface="Arial"/>
              <a:buNone/>
              <a:defRPr>
                <a:latin typeface="Arial"/>
                <a:ea typeface="Arial"/>
                <a:cs typeface="Arial"/>
                <a:sym typeface="Arial"/>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24" name="Google Shape;24;p17"/>
          <p:cNvSpPr txBox="1">
            <a:spLocks noGrp="1"/>
          </p:cNvSpPr>
          <p:nvPr>
            <p:ph type="sldNum" idx="12"/>
          </p:nvPr>
        </p:nvSpPr>
        <p:spPr>
          <a:xfrm>
            <a:off x="9515475" y="6486525"/>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白紙">
  <p:cSld name="白紙">
    <p:spTree>
      <p:nvGrpSpPr>
        <p:cNvPr id="1" name="Shape 25"/>
        <p:cNvGrpSpPr/>
        <p:nvPr/>
      </p:nvGrpSpPr>
      <p:grpSpPr>
        <a:xfrm>
          <a:off x="0" y="0"/>
          <a:ext cx="0" cy="0"/>
          <a:chOff x="0" y="0"/>
          <a:chExt cx="0" cy="0"/>
        </a:xfrm>
      </p:grpSpPr>
      <p:pic>
        <p:nvPicPr>
          <p:cNvPr id="26" name="Google Shape;26;p18"/>
          <p:cNvPicPr preferRelativeResize="0"/>
          <p:nvPr/>
        </p:nvPicPr>
        <p:blipFill rotWithShape="1">
          <a:blip r:embed="rId2">
            <a:alphaModFix/>
          </a:blip>
          <a:srcRect/>
          <a:stretch/>
        </p:blipFill>
        <p:spPr>
          <a:xfrm>
            <a:off x="11334750" y="0"/>
            <a:ext cx="857250" cy="6858000"/>
          </a:xfrm>
          <a:prstGeom prst="rect">
            <a:avLst/>
          </a:prstGeom>
          <a:noFill/>
          <a:ln>
            <a:noFill/>
          </a:ln>
        </p:spPr>
      </p:pic>
      <p:sp>
        <p:nvSpPr>
          <p:cNvPr id="27" name="Google Shape;27;p18"/>
          <p:cNvSpPr txBox="1">
            <a:spLocks noGrp="1"/>
          </p:cNvSpPr>
          <p:nvPr>
            <p:ph type="ftr" idx="11"/>
          </p:nvPr>
        </p:nvSpPr>
        <p:spPr>
          <a:xfrm>
            <a:off x="4038600" y="653891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BFBFBF"/>
              </a:buClr>
              <a:buSzPts val="1400"/>
              <a:buFont typeface="Arial"/>
              <a:buNone/>
              <a:defRPr>
                <a:solidFill>
                  <a:srgbClr val="BFBFBF"/>
                </a:solidFill>
                <a:latin typeface="Arial"/>
                <a:ea typeface="Arial"/>
                <a:cs typeface="Arial"/>
                <a:sym typeface="Arial"/>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pic>
        <p:nvPicPr>
          <p:cNvPr id="28" name="Google Shape;28;p18"/>
          <p:cNvPicPr preferRelativeResize="0"/>
          <p:nvPr/>
        </p:nvPicPr>
        <p:blipFill rotWithShape="1">
          <a:blip r:embed="rId2">
            <a:alphaModFix/>
          </a:blip>
          <a:srcRect/>
          <a:stretch/>
        </p:blipFill>
        <p:spPr>
          <a:xfrm flipH="1">
            <a:off x="0" y="0"/>
            <a:ext cx="857250" cy="6858000"/>
          </a:xfrm>
          <a:prstGeom prst="rect">
            <a:avLst/>
          </a:prstGeom>
          <a:noFill/>
          <a:ln>
            <a:noFill/>
          </a:ln>
        </p:spPr>
      </p:pic>
      <p:sp>
        <p:nvSpPr>
          <p:cNvPr id="29" name="Google Shape;29;p18"/>
          <p:cNvSpPr txBox="1">
            <a:spLocks noGrp="1"/>
          </p:cNvSpPr>
          <p:nvPr>
            <p:ph type="sldNum" idx="12"/>
          </p:nvPr>
        </p:nvSpPr>
        <p:spPr>
          <a:xfrm>
            <a:off x="11572875" y="6492875"/>
            <a:ext cx="685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640">
          <p15:clr>
            <a:srgbClr val="FBAE40"/>
          </p15:clr>
        </p15:guide>
        <p15:guide id="4" pos="574">
          <p15:clr>
            <a:srgbClr val="FBAE40"/>
          </p15:clr>
        </p15:guide>
        <p15:guide id="5" pos="710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30"/>
        <p:cNvGrpSpPr/>
        <p:nvPr/>
      </p:nvGrpSpPr>
      <p:grpSpPr>
        <a:xfrm>
          <a:off x="0" y="0"/>
          <a:ext cx="0" cy="0"/>
          <a:chOff x="0" y="0"/>
          <a:chExt cx="0" cy="0"/>
        </a:xfrm>
      </p:grpSpPr>
      <p:sp>
        <p:nvSpPr>
          <p:cNvPr id="31" name="Google Shape;31;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57575"/>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35" name="Google Shape;3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757575"/>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36" name="Google Shape;3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白紙" type="blank">
  <p:cSld name="BLANK">
    <p:spTree>
      <p:nvGrpSpPr>
        <p:cNvPr id="1" name="Shape 37"/>
        <p:cNvGrpSpPr/>
        <p:nvPr/>
      </p:nvGrpSpPr>
      <p:grpSpPr>
        <a:xfrm>
          <a:off x="0" y="0"/>
          <a:ext cx="0" cy="0"/>
          <a:chOff x="0" y="0"/>
          <a:chExt cx="0" cy="0"/>
        </a:xfrm>
      </p:grpSpPr>
      <p:pic>
        <p:nvPicPr>
          <p:cNvPr id="38" name="Google Shape;38;p22" descr="草の上に置かれている&#10;&#10;低い精度で自動的に生成された説明"/>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9" name="Google Shape;39;p22"/>
          <p:cNvSpPr txBox="1">
            <a:spLocks noGrp="1"/>
          </p:cNvSpPr>
          <p:nvPr>
            <p:ph type="ftr" idx="11"/>
          </p:nvPr>
        </p:nvSpPr>
        <p:spPr>
          <a:xfrm>
            <a:off x="4038600" y="653891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lt1"/>
              </a:buClr>
              <a:buSzPts val="1400"/>
              <a:buFont typeface="Arial"/>
              <a:buNone/>
              <a:defRPr>
                <a:solidFill>
                  <a:schemeClr val="lt1"/>
                </a:solidFill>
                <a:latin typeface="Arial"/>
                <a:ea typeface="Arial"/>
                <a:cs typeface="Arial"/>
                <a:sym typeface="Arial"/>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40" name="Google Shape;40;p22"/>
          <p:cNvSpPr txBox="1">
            <a:spLocks noGrp="1"/>
          </p:cNvSpPr>
          <p:nvPr>
            <p:ph type="sldNum" idx="12"/>
          </p:nvPr>
        </p:nvSpPr>
        <p:spPr>
          <a:xfrm>
            <a:off x="11572875" y="6492875"/>
            <a:ext cx="685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6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白紙">
  <p:cSld name="白紙">
    <p:spTree>
      <p:nvGrpSpPr>
        <p:cNvPr id="1" name="Shape 47"/>
        <p:cNvGrpSpPr/>
        <p:nvPr/>
      </p:nvGrpSpPr>
      <p:grpSpPr>
        <a:xfrm>
          <a:off x="0" y="0"/>
          <a:ext cx="0" cy="0"/>
          <a:chOff x="0" y="0"/>
          <a:chExt cx="0" cy="0"/>
        </a:xfrm>
      </p:grpSpPr>
      <p:pic>
        <p:nvPicPr>
          <p:cNvPr id="48" name="Google Shape;48;p21"/>
          <p:cNvPicPr preferRelativeResize="0"/>
          <p:nvPr/>
        </p:nvPicPr>
        <p:blipFill rotWithShape="1">
          <a:blip r:embed="rId2">
            <a:alphaModFix/>
          </a:blip>
          <a:srcRect/>
          <a:stretch/>
        </p:blipFill>
        <p:spPr>
          <a:xfrm>
            <a:off x="11334750" y="0"/>
            <a:ext cx="857250" cy="6858000"/>
          </a:xfrm>
          <a:prstGeom prst="rect">
            <a:avLst/>
          </a:prstGeom>
          <a:noFill/>
          <a:ln>
            <a:noFill/>
          </a:ln>
        </p:spPr>
      </p:pic>
      <p:sp>
        <p:nvSpPr>
          <p:cNvPr id="49" name="Google Shape;49;p21"/>
          <p:cNvSpPr txBox="1">
            <a:spLocks noGrp="1"/>
          </p:cNvSpPr>
          <p:nvPr>
            <p:ph type="ftr" idx="11"/>
          </p:nvPr>
        </p:nvSpPr>
        <p:spPr>
          <a:xfrm>
            <a:off x="4038600" y="653891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BFBFBF"/>
              </a:buClr>
              <a:buSzPts val="1400"/>
              <a:buFont typeface="Arial"/>
              <a:buNone/>
              <a:defRPr>
                <a:solidFill>
                  <a:srgbClr val="BFBFBF"/>
                </a:solidFill>
                <a:latin typeface="Arial"/>
                <a:ea typeface="Arial"/>
                <a:cs typeface="Arial"/>
                <a:sym typeface="Arial"/>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pic>
        <p:nvPicPr>
          <p:cNvPr id="50" name="Google Shape;50;p21"/>
          <p:cNvPicPr preferRelativeResize="0"/>
          <p:nvPr/>
        </p:nvPicPr>
        <p:blipFill rotWithShape="1">
          <a:blip r:embed="rId2">
            <a:alphaModFix/>
          </a:blip>
          <a:srcRect/>
          <a:stretch/>
        </p:blipFill>
        <p:spPr>
          <a:xfrm flipH="1">
            <a:off x="0" y="0"/>
            <a:ext cx="857250" cy="6858000"/>
          </a:xfrm>
          <a:prstGeom prst="rect">
            <a:avLst/>
          </a:prstGeom>
          <a:noFill/>
          <a:ln>
            <a:noFill/>
          </a:ln>
        </p:spPr>
      </p:pic>
      <p:sp>
        <p:nvSpPr>
          <p:cNvPr id="51" name="Google Shape;51;p21"/>
          <p:cNvSpPr txBox="1">
            <a:spLocks noGrp="1"/>
          </p:cNvSpPr>
          <p:nvPr>
            <p:ph type="sldNum" idx="12"/>
          </p:nvPr>
        </p:nvSpPr>
        <p:spPr>
          <a:xfrm>
            <a:off x="11572875" y="6492875"/>
            <a:ext cx="685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6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52"/>
        <p:cNvGrpSpPr/>
        <p:nvPr/>
      </p:nvGrpSpPr>
      <p:grpSpPr>
        <a:xfrm>
          <a:off x="0" y="0"/>
          <a:ext cx="0" cy="0"/>
          <a:chOff x="0" y="0"/>
          <a:chExt cx="0" cy="0"/>
        </a:xfrm>
      </p:grpSpPr>
      <p:sp>
        <p:nvSpPr>
          <p:cNvPr id="53" name="Google Shape;53;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57575"/>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57" name="Google Shape;5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757575"/>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58" name="Google Shape;5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57575"/>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757575"/>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
        <p:cNvGrpSpPr/>
        <p:nvPr/>
      </p:nvGrpSpPr>
      <p:grpSpPr>
        <a:xfrm>
          <a:off x="0" y="0"/>
          <a:ext cx="0" cy="0"/>
          <a:chOff x="0" y="0"/>
          <a:chExt cx="0" cy="0"/>
        </a:xfrm>
      </p:grpSpPr>
      <p:sp>
        <p:nvSpPr>
          <p:cNvPr id="42" name="Google Shape;42;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3" name="Google Shape;43;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4" name="Google Shape;4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57575"/>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5" name="Google Shape;4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757575"/>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6" name="Google Shape;4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about:blank" TargetMode="Externa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
          <p:cNvPicPr preferRelativeResize="0"/>
          <p:nvPr/>
        </p:nvPicPr>
        <p:blipFill rotWithShape="1">
          <a:blip r:embed="rId3">
            <a:alphaModFix/>
          </a:blip>
          <a:srcRect/>
          <a:stretch/>
        </p:blipFill>
        <p:spPr>
          <a:xfrm>
            <a:off x="6096000" y="0"/>
            <a:ext cx="6096000" cy="6858000"/>
          </a:xfrm>
          <a:prstGeom prst="rect">
            <a:avLst/>
          </a:prstGeom>
          <a:noFill/>
          <a:ln>
            <a:noFill/>
          </a:ln>
        </p:spPr>
      </p:pic>
      <p:sp>
        <p:nvSpPr>
          <p:cNvPr id="66" name="Google Shape;66;p1"/>
          <p:cNvSpPr txBox="1"/>
          <p:nvPr/>
        </p:nvSpPr>
        <p:spPr>
          <a:xfrm>
            <a:off x="911225" y="2791509"/>
            <a:ext cx="764437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ja-JP" sz="36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クリーンスポーツの実現を目指して</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67" name="Google Shape;67;p1"/>
          <p:cNvSpPr txBox="1"/>
          <p:nvPr/>
        </p:nvSpPr>
        <p:spPr>
          <a:xfrm>
            <a:off x="911225" y="2478704"/>
            <a:ext cx="5289550"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rgbClr val="1F5C99"/>
                </a:solidFill>
                <a:latin typeface="BIZ UDPゴシック" panose="020B0400000000000000" pitchFamily="50" charset="-128"/>
                <a:ea typeface="BIZ UDPゴシック" panose="020B0400000000000000" pitchFamily="50" charset="-128"/>
                <a:sym typeface="Arial"/>
              </a:rPr>
              <a:t>UNIVAS 大学生のためのドーピング防止教育</a:t>
            </a:r>
            <a:endParaRPr sz="1400" b="0" i="0" u="none" strike="noStrike" cap="none">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68" name="Google Shape;68;p1"/>
          <p:cNvSpPr txBox="1"/>
          <p:nvPr/>
        </p:nvSpPr>
        <p:spPr>
          <a:xfrm>
            <a:off x="911225" y="3523851"/>
            <a:ext cx="6697889"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ja-JP" sz="3200" b="1" i="0" u="none" strike="noStrike" cap="none">
                <a:solidFill>
                  <a:srgbClr val="437DA8"/>
                </a:solidFill>
                <a:latin typeface="BIZ UDPゴシック" panose="020B0400000000000000" pitchFamily="50" charset="-128"/>
                <a:ea typeface="BIZ UDPゴシック" panose="020B0400000000000000" pitchFamily="50" charset="-128"/>
                <a:sym typeface="Arial"/>
              </a:rPr>
              <a:t>クリーンスポーツシナリオ</a:t>
            </a:r>
            <a:endParaRPr sz="3200" b="1" i="0" u="none" strike="noStrike" cap="none">
              <a:solidFill>
                <a:srgbClr val="437DA8"/>
              </a:solidFill>
              <a:latin typeface="BIZ UDPゴシック" panose="020B0400000000000000" pitchFamily="50" charset="-128"/>
              <a:ea typeface="BIZ UDPゴシック" panose="020B0400000000000000" pitchFamily="50" charset="-128"/>
              <a:sym typeface="Arial"/>
            </a:endParaRPr>
          </a:p>
          <a:p>
            <a:pPr marL="0" marR="0" lvl="0" indent="0" algn="l" rtl="0">
              <a:lnSpc>
                <a:spcPct val="100000"/>
              </a:lnSpc>
              <a:spcBef>
                <a:spcPts val="0"/>
              </a:spcBef>
              <a:spcAft>
                <a:spcPts val="0"/>
              </a:spcAft>
              <a:buClr>
                <a:srgbClr val="000000"/>
              </a:buClr>
              <a:buSzPts val="3200"/>
              <a:buFont typeface="Arial"/>
              <a:buNone/>
            </a:pPr>
            <a:r>
              <a:rPr lang="ja-JP" sz="3200" b="1" i="0" u="none" strike="noStrike" cap="none">
                <a:solidFill>
                  <a:srgbClr val="437DA8"/>
                </a:solidFill>
                <a:latin typeface="BIZ UDPゴシック" panose="020B0400000000000000" pitchFamily="50" charset="-128"/>
                <a:ea typeface="BIZ UDPゴシック" panose="020B0400000000000000" pitchFamily="50" charset="-128"/>
                <a:sym typeface="Arial"/>
              </a:rPr>
              <a:t>～自己ベストの壁～</a:t>
            </a:r>
            <a:endParaRPr>
              <a:latin typeface="BIZ UDPゴシック" panose="020B0400000000000000" pitchFamily="50" charset="-128"/>
              <a:ea typeface="BIZ UDPゴシック" panose="020B0400000000000000" pitchFamily="50" charset="-128"/>
            </a:endParaRPr>
          </a:p>
        </p:txBody>
      </p:sp>
      <p:pic>
        <p:nvPicPr>
          <p:cNvPr id="2" name="Google Shape;65;p1">
            <a:extLst>
              <a:ext uri="{FF2B5EF4-FFF2-40B4-BE49-F238E27FC236}">
                <a16:creationId xmlns:a16="http://schemas.microsoft.com/office/drawing/2014/main" id="{317ACACB-4CC8-4C4D-3C24-5D6CFFF8100A}"/>
              </a:ext>
            </a:extLst>
          </p:cNvPr>
          <p:cNvPicPr preferRelativeResize="0"/>
          <p:nvPr/>
        </p:nvPicPr>
        <p:blipFill rotWithShape="1">
          <a:blip r:embed="rId4">
            <a:alphaModFix/>
          </a:blip>
          <a:srcRect l="9131" t="54364" r="54141" b="8768"/>
          <a:stretch/>
        </p:blipFill>
        <p:spPr>
          <a:xfrm>
            <a:off x="3644900" y="5652524"/>
            <a:ext cx="1473200" cy="643671"/>
          </a:xfrm>
          <a:prstGeom prst="rect">
            <a:avLst/>
          </a:prstGeom>
          <a:noFill/>
          <a:ln>
            <a:noFill/>
          </a:ln>
        </p:spPr>
      </p:pic>
      <p:pic>
        <p:nvPicPr>
          <p:cNvPr id="3" name="Google Shape;65;p1">
            <a:extLst>
              <a:ext uri="{FF2B5EF4-FFF2-40B4-BE49-F238E27FC236}">
                <a16:creationId xmlns:a16="http://schemas.microsoft.com/office/drawing/2014/main" id="{DEA3360E-55F2-C22D-CD89-444F1ADBC42C}"/>
              </a:ext>
            </a:extLst>
          </p:cNvPr>
          <p:cNvPicPr preferRelativeResize="0"/>
          <p:nvPr/>
        </p:nvPicPr>
        <p:blipFill rotWithShape="1">
          <a:blip r:embed="rId4">
            <a:alphaModFix/>
          </a:blip>
          <a:srcRect l="20976" t="17343" r="20976" b="45636"/>
          <a:stretch/>
        </p:blipFill>
        <p:spPr>
          <a:xfrm>
            <a:off x="1174680" y="5649864"/>
            <a:ext cx="2328380" cy="64633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0"/>
          <p:cNvSpPr txBox="1">
            <a:spLocks noGrp="1"/>
          </p:cNvSpPr>
          <p:nvPr>
            <p:ph type="sldNum" idx="12"/>
          </p:nvPr>
        </p:nvSpPr>
        <p:spPr>
          <a:xfrm>
            <a:off x="11572875" y="6492875"/>
            <a:ext cx="685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FFFFFF"/>
                </a:solidFill>
                <a:latin typeface="BIZ UDPゴシック" panose="020B0400000000000000" pitchFamily="50" charset="-128"/>
                <a:ea typeface="BIZ UDPゴシック" panose="020B0400000000000000" pitchFamily="50" charset="-128"/>
                <a:sym typeface="Arial"/>
              </a:rPr>
              <a:t>9</a:t>
            </a:fld>
            <a:endParaRPr sz="1200" b="0" i="0" u="none" strike="noStrike" cap="none">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187" name="Google Shape;187;p10"/>
          <p:cNvSpPr txBox="1"/>
          <p:nvPr/>
        </p:nvSpPr>
        <p:spPr>
          <a:xfrm>
            <a:off x="1589817" y="3799240"/>
            <a:ext cx="9012365" cy="2492950"/>
          </a:xfrm>
          <a:prstGeom prst="rect">
            <a:avLst/>
          </a:prstGeom>
          <a:solidFill>
            <a:srgbClr val="D8D8D8">
              <a:alpha val="49803"/>
            </a:srgbClr>
          </a:solid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2400"/>
              <a:buFont typeface="Arial"/>
              <a:buNone/>
            </a:pPr>
            <a:r>
              <a:rPr lang="ja-JP" sz="2400" b="1" i="0" u="none" strike="noStrike" cap="none" dirty="0">
                <a:solidFill>
                  <a:srgbClr val="000000"/>
                </a:solidFill>
                <a:latin typeface="BIZ UDPゴシック" panose="020B0400000000000000" pitchFamily="50" charset="-128"/>
                <a:ea typeface="BIZ UDPゴシック" panose="020B0400000000000000" pitchFamily="50" charset="-128"/>
                <a:sym typeface="Arial"/>
              </a:rPr>
              <a:t>ドーピング行為の心理的正当化（道徳的離脱）</a:t>
            </a:r>
            <a:endParaRPr sz="1200" b="1"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a:p>
            <a:pPr marL="533400" marR="0" lvl="0" indent="-250825" algn="l" rtl="0">
              <a:lnSpc>
                <a:spcPct val="150000"/>
              </a:lnSpc>
              <a:spcBef>
                <a:spcPts val="0"/>
              </a:spcBef>
              <a:spcAft>
                <a:spcPts val="0"/>
              </a:spcAft>
              <a:buClr>
                <a:srgbClr val="000000"/>
              </a:buClr>
              <a:buSzPts val="2000"/>
              <a:buFont typeface="Arial"/>
              <a:buChar char="•"/>
            </a:pPr>
            <a:r>
              <a:rPr lang="ja-JP" sz="20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競技の激しさやプレッシャー、ストレス要因への対処</a:t>
            </a:r>
            <a:endParaRPr sz="20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a:p>
            <a:pPr marL="533400" marR="0" lvl="0" indent="-250825" algn="l" rtl="0">
              <a:lnSpc>
                <a:spcPct val="150000"/>
              </a:lnSpc>
              <a:spcBef>
                <a:spcPts val="0"/>
              </a:spcBef>
              <a:spcAft>
                <a:spcPts val="0"/>
              </a:spcAft>
              <a:buClr>
                <a:srgbClr val="000000"/>
              </a:buClr>
              <a:buSzPts val="2000"/>
              <a:buFont typeface="Arial"/>
              <a:buChar char="•"/>
            </a:pPr>
            <a:r>
              <a:rPr lang="ja-JP" sz="20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不正行為に対する罪悪感の低下</a:t>
            </a:r>
            <a:endParaRPr sz="20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a:p>
            <a:pPr marL="533400" marR="0" lvl="0" indent="-250825" algn="l" rtl="0">
              <a:lnSpc>
                <a:spcPct val="150000"/>
              </a:lnSpc>
              <a:spcBef>
                <a:spcPts val="0"/>
              </a:spcBef>
              <a:spcAft>
                <a:spcPts val="0"/>
              </a:spcAft>
              <a:buClr>
                <a:srgbClr val="000000"/>
              </a:buClr>
              <a:buSzPts val="2000"/>
              <a:buFont typeface="Arial"/>
              <a:buChar char="•"/>
            </a:pPr>
            <a:r>
              <a:rPr lang="ja-JP" sz="20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自己の道徳基準と矛盾する行為の正当化</a:t>
            </a:r>
            <a:endParaRPr sz="20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a:p>
            <a:pPr marL="533400" marR="0" lvl="0" indent="-250825" algn="l" rtl="0">
              <a:lnSpc>
                <a:spcPct val="150000"/>
              </a:lnSpc>
              <a:spcBef>
                <a:spcPts val="0"/>
              </a:spcBef>
              <a:spcAft>
                <a:spcPts val="0"/>
              </a:spcAft>
              <a:buClr>
                <a:srgbClr val="000000"/>
              </a:buClr>
              <a:buSzPts val="2000"/>
              <a:buFont typeface="Arial"/>
              <a:buChar char="•"/>
            </a:pPr>
            <a:r>
              <a:rPr lang="ja-JP" sz="20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ドーピング行為を外的要因や他者に責任転嫁する心理</a:t>
            </a:r>
            <a:r>
              <a:rPr lang="ja-JP" altLang="en-US" sz="20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的</a:t>
            </a:r>
            <a:r>
              <a:rPr lang="ja-JP" sz="20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メカニズム</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pic>
        <p:nvPicPr>
          <p:cNvPr id="188" name="Google Shape;188;p10"/>
          <p:cNvPicPr preferRelativeResize="0"/>
          <p:nvPr/>
        </p:nvPicPr>
        <p:blipFill rotWithShape="1">
          <a:blip r:embed="rId3">
            <a:alphaModFix/>
          </a:blip>
          <a:srcRect l="6045" t="7435" b="4412"/>
          <a:stretch/>
        </p:blipFill>
        <p:spPr>
          <a:xfrm>
            <a:off x="1089711" y="1677564"/>
            <a:ext cx="2064699" cy="2059661"/>
          </a:xfrm>
          <a:prstGeom prst="rect">
            <a:avLst/>
          </a:prstGeom>
          <a:noFill/>
          <a:ln>
            <a:noFill/>
          </a:ln>
        </p:spPr>
      </p:pic>
      <p:sp>
        <p:nvSpPr>
          <p:cNvPr id="189" name="Google Shape;189;p10"/>
          <p:cNvSpPr txBox="1"/>
          <p:nvPr/>
        </p:nvSpPr>
        <p:spPr>
          <a:xfrm>
            <a:off x="1254167" y="1106857"/>
            <a:ext cx="1640842" cy="616732"/>
          </a:xfrm>
          <a:prstGeom prst="rect">
            <a:avLst/>
          </a:prstGeom>
          <a:noFill/>
          <a:ln>
            <a:noFill/>
          </a:ln>
        </p:spPr>
        <p:txBody>
          <a:bodyPr spcFirstLastPara="1" wrap="square" lIns="91425" tIns="45700" rIns="91425" bIns="45700" anchor="t" anchorCtr="0">
            <a:spAutoFit/>
          </a:bodyPr>
          <a:lstStyle/>
          <a:p>
            <a:pPr marL="0" marR="0" lvl="0" indent="0" algn="ctr" rtl="0">
              <a:lnSpc>
                <a:spcPct val="212500"/>
              </a:lnSpc>
              <a:spcBef>
                <a:spcPts val="0"/>
              </a:spcBef>
              <a:spcAft>
                <a:spcPts val="0"/>
              </a:spcAft>
              <a:buClr>
                <a:srgbClr val="000000"/>
              </a:buClr>
              <a:buSzPts val="1600"/>
              <a:buFont typeface="Arial"/>
              <a:buNone/>
            </a:pPr>
            <a:r>
              <a:rPr lang="ja-JP" sz="1600" b="1" i="0" u="none" strike="noStrike" cap="none">
                <a:solidFill>
                  <a:srgbClr val="437DA8"/>
                </a:solidFill>
                <a:latin typeface="BIZ UDPゴシック" panose="020B0400000000000000" pitchFamily="50" charset="-128"/>
                <a:ea typeface="BIZ UDPゴシック" panose="020B0400000000000000" pitchFamily="50" charset="-128"/>
                <a:sym typeface="Arial"/>
              </a:rPr>
              <a:t>Supplement</a:t>
            </a:r>
            <a:endParaRPr sz="1200" b="0" i="0" u="none" strike="noStrike" cap="none">
              <a:solidFill>
                <a:srgbClr val="437DA8"/>
              </a:solidFill>
              <a:latin typeface="BIZ UDPゴシック" panose="020B0400000000000000" pitchFamily="50" charset="-128"/>
              <a:ea typeface="BIZ UDPゴシック" panose="020B0400000000000000" pitchFamily="50" charset="-128"/>
              <a:sym typeface="Arial"/>
            </a:endParaRPr>
          </a:p>
        </p:txBody>
      </p:sp>
      <p:sp>
        <p:nvSpPr>
          <p:cNvPr id="190" name="Google Shape;190;p10"/>
          <p:cNvSpPr txBox="1"/>
          <p:nvPr/>
        </p:nvSpPr>
        <p:spPr>
          <a:xfrm>
            <a:off x="6241531" y="4257326"/>
            <a:ext cx="3330192"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rgbClr val="595959"/>
                </a:solidFill>
                <a:latin typeface="BIZ UDPゴシック" panose="020B0400000000000000" pitchFamily="50" charset="-128"/>
                <a:ea typeface="BIZ UDPゴシック" panose="020B0400000000000000" pitchFamily="50" charset="-128"/>
                <a:sym typeface="Arial"/>
              </a:rPr>
              <a:t>(Bandura, 1996; Kavussanu et al., 2016)</a:t>
            </a:r>
            <a:endParaRPr sz="1000" b="0" i="0" u="none" strike="noStrike" cap="none">
              <a:solidFill>
                <a:schemeClr val="dk1"/>
              </a:solidFill>
              <a:latin typeface="BIZ UDPゴシック" panose="020B0400000000000000" pitchFamily="50" charset="-128"/>
              <a:ea typeface="BIZ UDPゴシック" panose="020B0400000000000000" pitchFamily="50" charset="-128"/>
              <a:sym typeface="Arial"/>
            </a:endParaRPr>
          </a:p>
        </p:txBody>
      </p:sp>
      <p:sp>
        <p:nvSpPr>
          <p:cNvPr id="191" name="Google Shape;191;p10"/>
          <p:cNvSpPr txBox="1"/>
          <p:nvPr/>
        </p:nvSpPr>
        <p:spPr>
          <a:xfrm>
            <a:off x="2305047" y="318586"/>
            <a:ext cx="7581904"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a:solidFill>
                  <a:srgbClr val="437DA8"/>
                </a:solidFill>
                <a:latin typeface="BIZ UDPゴシック" panose="020B0400000000000000" pitchFamily="50" charset="-128"/>
                <a:ea typeface="BIZ UDPゴシック" panose="020B0400000000000000" pitchFamily="50" charset="-128"/>
                <a:sym typeface="Arial"/>
              </a:rPr>
              <a:t>ドーピング行動に影響を与える心理的要因</a:t>
            </a:r>
            <a:endParaRPr sz="2800" b="0" i="0" u="none" strike="noStrike" cap="none">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192" name="Google Shape;192;p10"/>
          <p:cNvSpPr txBox="1"/>
          <p:nvPr/>
        </p:nvSpPr>
        <p:spPr>
          <a:xfrm>
            <a:off x="3353159" y="1155717"/>
            <a:ext cx="2400844"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rgbClr val="000000"/>
                </a:solidFill>
                <a:latin typeface="BIZ UDPゴシック" panose="020B0400000000000000" pitchFamily="50" charset="-128"/>
                <a:ea typeface="BIZ UDPゴシック" panose="020B0400000000000000" pitchFamily="50" charset="-128"/>
                <a:sym typeface="Arial"/>
              </a:rPr>
              <a:t>パフォーマンス向上に</a:t>
            </a:r>
            <a:endParaRPr sz="1800" b="1" i="0" u="none" strike="noStrike" cap="none">
              <a:solidFill>
                <a:srgbClr val="000000"/>
              </a:solidFill>
              <a:latin typeface="BIZ UDPゴシック" panose="020B0400000000000000" pitchFamily="50" charset="-128"/>
              <a:ea typeface="BIZ UDPゴシック" panose="020B0400000000000000" pitchFamily="50" charset="-128"/>
              <a:sym typeface="Arial"/>
            </a:endParaRPr>
          </a:p>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rgbClr val="000000"/>
                </a:solidFill>
                <a:latin typeface="BIZ UDPゴシック" panose="020B0400000000000000" pitchFamily="50" charset="-128"/>
                <a:ea typeface="BIZ UDPゴシック" panose="020B0400000000000000" pitchFamily="50" charset="-128"/>
                <a:sym typeface="Arial"/>
              </a:rPr>
              <a:t>効果があるんだ！</a:t>
            </a:r>
            <a:endParaRPr sz="1400" b="0" i="0" u="none" strike="noStrike" cap="none">
              <a:solidFill>
                <a:srgbClr val="3A3838"/>
              </a:solidFill>
              <a:latin typeface="BIZ UDPゴシック" panose="020B0400000000000000" pitchFamily="50" charset="-128"/>
              <a:ea typeface="BIZ UDPゴシック" panose="020B0400000000000000" pitchFamily="50" charset="-128"/>
              <a:sym typeface="Arial"/>
            </a:endParaRPr>
          </a:p>
        </p:txBody>
      </p:sp>
      <p:grpSp>
        <p:nvGrpSpPr>
          <p:cNvPr id="193" name="Google Shape;193;p10"/>
          <p:cNvGrpSpPr/>
          <p:nvPr/>
        </p:nvGrpSpPr>
        <p:grpSpPr>
          <a:xfrm>
            <a:off x="3112937" y="1997556"/>
            <a:ext cx="2853658" cy="1603551"/>
            <a:chOff x="3142007" y="2101182"/>
            <a:chExt cx="2945182" cy="1654979"/>
          </a:xfrm>
        </p:grpSpPr>
        <p:pic>
          <p:nvPicPr>
            <p:cNvPr id="194" name="Google Shape;194;p10" descr="薬 単色塗りつぶし"/>
            <p:cNvPicPr preferRelativeResize="0"/>
            <p:nvPr/>
          </p:nvPicPr>
          <p:blipFill rotWithShape="1">
            <a:blip r:embed="rId4">
              <a:alphaModFix/>
            </a:blip>
            <a:srcRect/>
            <a:stretch/>
          </p:blipFill>
          <p:spPr>
            <a:xfrm>
              <a:off x="3989340" y="2358926"/>
              <a:ext cx="1210158" cy="1210158"/>
            </a:xfrm>
            <a:prstGeom prst="rect">
              <a:avLst/>
            </a:prstGeom>
            <a:noFill/>
            <a:ln>
              <a:noFill/>
            </a:ln>
          </p:spPr>
        </p:pic>
        <p:sp>
          <p:nvSpPr>
            <p:cNvPr id="195" name="Google Shape;195;p10"/>
            <p:cNvSpPr txBox="1"/>
            <p:nvPr/>
          </p:nvSpPr>
          <p:spPr>
            <a:xfrm>
              <a:off x="4747474" y="2258854"/>
              <a:ext cx="1148847" cy="473253"/>
            </a:xfrm>
            <a:prstGeom prst="rect">
              <a:avLst/>
            </a:prstGeom>
            <a:noFill/>
            <a:ln>
              <a:noFill/>
            </a:ln>
          </p:spPr>
          <p:txBody>
            <a:bodyPr spcFirstLastPara="1" wrap="square" lIns="91425" tIns="45700" rIns="91425" bIns="45700" anchor="t" anchorCtr="0">
              <a:spAutoFit/>
            </a:bodyPr>
            <a:lstStyle/>
            <a:p>
              <a:pPr marL="0" marR="0" lvl="0" indent="0" algn="ctr" rtl="0">
                <a:lnSpc>
                  <a:spcPct val="170000"/>
                </a:lnSpc>
                <a:spcBef>
                  <a:spcPts val="0"/>
                </a:spcBef>
                <a:spcAft>
                  <a:spcPts val="0"/>
                </a:spcAft>
                <a:buClr>
                  <a:srgbClr val="000000"/>
                </a:buClr>
                <a:buSzPts val="1400"/>
                <a:buFont typeface="Arial"/>
                <a:buNone/>
              </a:pPr>
              <a:r>
                <a:rPr lang="ja-JP" sz="1400" b="1" i="0" u="none" strike="noStrike" cap="none">
                  <a:solidFill>
                    <a:schemeClr val="dk1"/>
                  </a:solidFill>
                  <a:latin typeface="BIZ UDPゴシック" panose="020B0400000000000000" pitchFamily="50" charset="-128"/>
                  <a:ea typeface="BIZ UDPゴシック" panose="020B0400000000000000" pitchFamily="50" charset="-128"/>
                  <a:sym typeface="Arial"/>
                </a:rPr>
                <a:t>頼りたい</a:t>
              </a:r>
              <a:endParaRPr sz="1100" b="1" i="0" u="none" strike="noStrike" cap="none">
                <a:solidFill>
                  <a:schemeClr val="dk1"/>
                </a:solidFill>
                <a:latin typeface="BIZ UDPゴシック" panose="020B0400000000000000" pitchFamily="50" charset="-128"/>
                <a:ea typeface="BIZ UDPゴシック" panose="020B0400000000000000" pitchFamily="50" charset="-128"/>
                <a:sym typeface="Arial"/>
              </a:endParaRPr>
            </a:p>
          </p:txBody>
        </p:sp>
        <p:sp>
          <p:nvSpPr>
            <p:cNvPr id="196" name="Google Shape;196;p10"/>
            <p:cNvSpPr txBox="1"/>
            <p:nvPr/>
          </p:nvSpPr>
          <p:spPr>
            <a:xfrm>
              <a:off x="3303484" y="2235246"/>
              <a:ext cx="1219573" cy="695606"/>
            </a:xfrm>
            <a:prstGeom prst="rect">
              <a:avLst/>
            </a:prstGeom>
            <a:noFill/>
            <a:ln>
              <a:noFill/>
            </a:ln>
          </p:spPr>
          <p:txBody>
            <a:bodyPr spcFirstLastPara="1" wrap="square" lIns="91425" tIns="45700" rIns="91425" bIns="45700" anchor="t" anchorCtr="0">
              <a:spAutoFit/>
            </a:bodyPr>
            <a:lstStyle/>
            <a:p>
              <a:pPr marL="0" marR="0" lvl="0" indent="0" algn="l" rtl="0">
                <a:lnSpc>
                  <a:spcPct val="135000"/>
                </a:lnSpc>
                <a:spcBef>
                  <a:spcPts val="0"/>
                </a:spcBef>
                <a:spcAft>
                  <a:spcPts val="0"/>
                </a:spcAft>
                <a:buClr>
                  <a:srgbClr val="000000"/>
                </a:buClr>
                <a:buSzPts val="1400"/>
                <a:buFont typeface="Arial"/>
                <a:buNone/>
              </a:pPr>
              <a:r>
                <a:rPr lang="ja-JP" sz="1400" b="1" i="0" u="none" strike="noStrike" cap="none">
                  <a:solidFill>
                    <a:schemeClr val="dk1"/>
                  </a:solidFill>
                  <a:latin typeface="BIZ UDPゴシック" panose="020B0400000000000000" pitchFamily="50" charset="-128"/>
                  <a:ea typeface="BIZ UDPゴシック" panose="020B0400000000000000" pitchFamily="50" charset="-128"/>
                  <a:sym typeface="Arial"/>
                </a:rPr>
                <a:t>もっと</a:t>
              </a:r>
              <a:endParaRPr sz="1400" b="1" i="0" u="none" strike="noStrike" cap="none">
                <a:solidFill>
                  <a:schemeClr val="dk1"/>
                </a:solidFill>
                <a:latin typeface="BIZ UDPゴシック" panose="020B0400000000000000" pitchFamily="50" charset="-128"/>
                <a:ea typeface="BIZ UDPゴシック" panose="020B0400000000000000" pitchFamily="50" charset="-128"/>
                <a:sym typeface="Arial"/>
              </a:endParaRPr>
            </a:p>
            <a:p>
              <a:pPr marL="0" marR="0" lvl="0" indent="0" algn="l" rtl="0">
                <a:lnSpc>
                  <a:spcPct val="135000"/>
                </a:lnSpc>
                <a:spcBef>
                  <a:spcPts val="0"/>
                </a:spcBef>
                <a:spcAft>
                  <a:spcPts val="0"/>
                </a:spcAft>
                <a:buClr>
                  <a:srgbClr val="000000"/>
                </a:buClr>
                <a:buSzPts val="1400"/>
                <a:buFont typeface="Arial"/>
                <a:buNone/>
              </a:pPr>
              <a:r>
                <a:rPr lang="ja-JP" sz="1400" b="1" i="0" u="none" strike="noStrike" cap="none">
                  <a:solidFill>
                    <a:schemeClr val="dk1"/>
                  </a:solidFill>
                  <a:latin typeface="BIZ UDPゴシック" panose="020B0400000000000000" pitchFamily="50" charset="-128"/>
                  <a:ea typeface="BIZ UDPゴシック" panose="020B0400000000000000" pitchFamily="50" charset="-128"/>
                  <a:sym typeface="Arial"/>
                </a:rPr>
                <a:t>効果を！</a:t>
              </a:r>
              <a:endParaRPr sz="1100" b="1" i="0" u="none" strike="noStrike" cap="none">
                <a:solidFill>
                  <a:schemeClr val="dk1"/>
                </a:solidFill>
                <a:latin typeface="BIZ UDPゴシック" panose="020B0400000000000000" pitchFamily="50" charset="-128"/>
                <a:ea typeface="BIZ UDPゴシック" panose="020B0400000000000000" pitchFamily="50" charset="-128"/>
                <a:sym typeface="Arial"/>
              </a:endParaRPr>
            </a:p>
          </p:txBody>
        </p:sp>
        <p:cxnSp>
          <p:nvCxnSpPr>
            <p:cNvPr id="197" name="Google Shape;197;p10"/>
            <p:cNvCxnSpPr/>
            <p:nvPr/>
          </p:nvCxnSpPr>
          <p:spPr>
            <a:xfrm rot="10800000" flipH="1">
              <a:off x="4825570" y="2213479"/>
              <a:ext cx="316215" cy="316215"/>
            </a:xfrm>
            <a:prstGeom prst="straightConnector1">
              <a:avLst/>
            </a:prstGeom>
            <a:noFill/>
            <a:ln w="9525" cap="flat" cmpd="sng">
              <a:solidFill>
                <a:srgbClr val="3E6EC2"/>
              </a:solidFill>
              <a:prstDash val="solid"/>
              <a:round/>
              <a:headEnd type="none" w="sm" len="sm"/>
              <a:tailEnd type="none" w="sm" len="sm"/>
            </a:ln>
          </p:spPr>
        </p:cxnSp>
        <p:cxnSp>
          <p:nvCxnSpPr>
            <p:cNvPr id="198" name="Google Shape;198;p10"/>
            <p:cNvCxnSpPr/>
            <p:nvPr/>
          </p:nvCxnSpPr>
          <p:spPr>
            <a:xfrm>
              <a:off x="4902410" y="2706726"/>
              <a:ext cx="467178" cy="48296"/>
            </a:xfrm>
            <a:prstGeom prst="straightConnector1">
              <a:avLst/>
            </a:prstGeom>
            <a:noFill/>
            <a:ln w="9525" cap="flat" cmpd="sng">
              <a:solidFill>
                <a:srgbClr val="3E6EC2"/>
              </a:solidFill>
              <a:prstDash val="solid"/>
              <a:round/>
              <a:headEnd type="none" w="sm" len="sm"/>
              <a:tailEnd type="none" w="sm" len="sm"/>
            </a:ln>
          </p:spPr>
        </p:cxnSp>
        <p:cxnSp>
          <p:nvCxnSpPr>
            <p:cNvPr id="199" name="Google Shape;199;p10"/>
            <p:cNvCxnSpPr/>
            <p:nvPr/>
          </p:nvCxnSpPr>
          <p:spPr>
            <a:xfrm rot="10800000">
              <a:off x="3661712" y="2101182"/>
              <a:ext cx="504670" cy="395842"/>
            </a:xfrm>
            <a:prstGeom prst="straightConnector1">
              <a:avLst/>
            </a:prstGeom>
            <a:noFill/>
            <a:ln w="9525" cap="flat" cmpd="sng">
              <a:solidFill>
                <a:srgbClr val="3E6EC2"/>
              </a:solidFill>
              <a:prstDash val="solid"/>
              <a:round/>
              <a:headEnd type="none" w="sm" len="sm"/>
              <a:tailEnd type="none" w="sm" len="sm"/>
            </a:ln>
          </p:spPr>
        </p:cxnSp>
        <p:cxnSp>
          <p:nvCxnSpPr>
            <p:cNvPr id="200" name="Google Shape;200;p10"/>
            <p:cNvCxnSpPr/>
            <p:nvPr/>
          </p:nvCxnSpPr>
          <p:spPr>
            <a:xfrm rot="10800000" flipH="1">
              <a:off x="3518092" y="2806620"/>
              <a:ext cx="638914" cy="266283"/>
            </a:xfrm>
            <a:prstGeom prst="straightConnector1">
              <a:avLst/>
            </a:prstGeom>
            <a:noFill/>
            <a:ln w="9525" cap="flat" cmpd="sng">
              <a:solidFill>
                <a:srgbClr val="3E6EC2"/>
              </a:solidFill>
              <a:prstDash val="solid"/>
              <a:round/>
              <a:headEnd type="none" w="sm" len="sm"/>
              <a:tailEnd type="none" w="sm" len="sm"/>
            </a:ln>
          </p:spPr>
        </p:cxnSp>
        <p:grpSp>
          <p:nvGrpSpPr>
            <p:cNvPr id="201" name="Google Shape;201;p10"/>
            <p:cNvGrpSpPr/>
            <p:nvPr/>
          </p:nvGrpSpPr>
          <p:grpSpPr>
            <a:xfrm rot="-900000">
              <a:off x="3142007" y="3184006"/>
              <a:ext cx="1261856" cy="572155"/>
              <a:chOff x="3092659" y="3255367"/>
              <a:chExt cx="1261856" cy="572155"/>
            </a:xfrm>
          </p:grpSpPr>
          <p:sp>
            <p:nvSpPr>
              <p:cNvPr id="202" name="Google Shape;202;p10"/>
              <p:cNvSpPr txBox="1"/>
              <p:nvPr/>
            </p:nvSpPr>
            <p:spPr>
              <a:xfrm>
                <a:off x="3092659" y="3277177"/>
                <a:ext cx="1261856" cy="473254"/>
              </a:xfrm>
              <a:prstGeom prst="rect">
                <a:avLst/>
              </a:prstGeom>
              <a:noFill/>
              <a:ln>
                <a:noFill/>
              </a:ln>
            </p:spPr>
            <p:txBody>
              <a:bodyPr spcFirstLastPara="1" wrap="square" lIns="91425" tIns="45700" rIns="91425" bIns="45700" anchor="t" anchorCtr="0">
                <a:spAutoFit/>
              </a:bodyPr>
              <a:lstStyle/>
              <a:p>
                <a:pPr marL="0" marR="0" lvl="0" indent="0" algn="ctr" rtl="0">
                  <a:lnSpc>
                    <a:spcPct val="170000"/>
                  </a:lnSpc>
                  <a:spcBef>
                    <a:spcPts val="0"/>
                  </a:spcBef>
                  <a:spcAft>
                    <a:spcPts val="0"/>
                  </a:spcAft>
                  <a:buClr>
                    <a:srgbClr val="000000"/>
                  </a:buClr>
                  <a:buSzPts val="1400"/>
                  <a:buFont typeface="Arial"/>
                  <a:buNone/>
                </a:pPr>
                <a:r>
                  <a:rPr lang="ja-JP" sz="1400" b="1" i="0" u="none" strike="noStrike" cap="none">
                    <a:solidFill>
                      <a:schemeClr val="dk1"/>
                    </a:solidFill>
                    <a:latin typeface="BIZ UDPゴシック" panose="020B0400000000000000" pitchFamily="50" charset="-128"/>
                    <a:ea typeface="BIZ UDPゴシック" panose="020B0400000000000000" pitchFamily="50" charset="-128"/>
                    <a:sym typeface="Arial"/>
                  </a:rPr>
                  <a:t>強い期待</a:t>
                </a:r>
                <a:endParaRPr sz="1100" b="1" i="0" u="none" strike="noStrike" cap="none">
                  <a:solidFill>
                    <a:schemeClr val="dk1"/>
                  </a:solidFill>
                  <a:latin typeface="BIZ UDPゴシック" panose="020B0400000000000000" pitchFamily="50" charset="-128"/>
                  <a:ea typeface="BIZ UDPゴシック" panose="020B0400000000000000" pitchFamily="50" charset="-128"/>
                  <a:sym typeface="Arial"/>
                </a:endParaRPr>
              </a:p>
            </p:txBody>
          </p:sp>
          <p:cxnSp>
            <p:nvCxnSpPr>
              <p:cNvPr id="203" name="Google Shape;203;p10"/>
              <p:cNvCxnSpPr/>
              <p:nvPr/>
            </p:nvCxnSpPr>
            <p:spPr>
              <a:xfrm rot="10800000">
                <a:off x="3439101" y="3255367"/>
                <a:ext cx="602166" cy="153463"/>
              </a:xfrm>
              <a:prstGeom prst="straightConnector1">
                <a:avLst/>
              </a:prstGeom>
              <a:noFill/>
              <a:ln w="9525" cap="flat" cmpd="sng">
                <a:solidFill>
                  <a:srgbClr val="3E6EC2"/>
                </a:solidFill>
                <a:prstDash val="solid"/>
                <a:round/>
                <a:headEnd type="none" w="sm" len="sm"/>
                <a:tailEnd type="none" w="sm" len="sm"/>
              </a:ln>
            </p:spPr>
          </p:cxnSp>
          <p:cxnSp>
            <p:nvCxnSpPr>
              <p:cNvPr id="204" name="Google Shape;204;p10"/>
              <p:cNvCxnSpPr/>
              <p:nvPr/>
            </p:nvCxnSpPr>
            <p:spPr>
              <a:xfrm flipH="1">
                <a:off x="3439101" y="3674059"/>
                <a:ext cx="602166" cy="153463"/>
              </a:xfrm>
              <a:prstGeom prst="straightConnector1">
                <a:avLst/>
              </a:prstGeom>
              <a:noFill/>
              <a:ln w="9525" cap="flat" cmpd="sng">
                <a:solidFill>
                  <a:srgbClr val="3E6EC2"/>
                </a:solidFill>
                <a:prstDash val="solid"/>
                <a:round/>
                <a:headEnd type="none" w="sm" len="sm"/>
                <a:tailEnd type="none" w="sm" len="sm"/>
              </a:ln>
            </p:spPr>
          </p:cxnSp>
        </p:grpSp>
        <p:grpSp>
          <p:nvGrpSpPr>
            <p:cNvPr id="205" name="Google Shape;205;p10"/>
            <p:cNvGrpSpPr/>
            <p:nvPr/>
          </p:nvGrpSpPr>
          <p:grpSpPr>
            <a:xfrm rot="247162">
              <a:off x="4711052" y="3006694"/>
              <a:ext cx="1376137" cy="572155"/>
              <a:chOff x="4710340" y="3255367"/>
              <a:chExt cx="1376137" cy="572155"/>
            </a:xfrm>
          </p:grpSpPr>
          <p:sp>
            <p:nvSpPr>
              <p:cNvPr id="206" name="Google Shape;206;p10"/>
              <p:cNvSpPr txBox="1"/>
              <p:nvPr/>
            </p:nvSpPr>
            <p:spPr>
              <a:xfrm>
                <a:off x="4710340" y="3304454"/>
                <a:ext cx="1376137" cy="473254"/>
              </a:xfrm>
              <a:prstGeom prst="rect">
                <a:avLst/>
              </a:prstGeom>
              <a:noFill/>
              <a:ln>
                <a:noFill/>
              </a:ln>
            </p:spPr>
            <p:txBody>
              <a:bodyPr spcFirstLastPara="1" wrap="square" lIns="91425" tIns="45700" rIns="91425" bIns="45700" anchor="t" anchorCtr="0">
                <a:spAutoFit/>
              </a:bodyPr>
              <a:lstStyle/>
              <a:p>
                <a:pPr marL="0" marR="0" lvl="0" indent="0" algn="ctr" rtl="0">
                  <a:lnSpc>
                    <a:spcPct val="170000"/>
                  </a:lnSpc>
                  <a:spcBef>
                    <a:spcPts val="0"/>
                  </a:spcBef>
                  <a:spcAft>
                    <a:spcPts val="0"/>
                  </a:spcAft>
                  <a:buClr>
                    <a:srgbClr val="000000"/>
                  </a:buClr>
                  <a:buSzPts val="1400"/>
                  <a:buFont typeface="Arial"/>
                  <a:buNone/>
                </a:pPr>
                <a:r>
                  <a:rPr lang="ja-JP" sz="1400" b="1" i="0" u="none" strike="noStrike" cap="none">
                    <a:solidFill>
                      <a:schemeClr val="dk1"/>
                    </a:solidFill>
                    <a:latin typeface="BIZ UDPゴシック" panose="020B0400000000000000" pitchFamily="50" charset="-128"/>
                    <a:ea typeface="BIZ UDPゴシック" panose="020B0400000000000000" pitchFamily="50" charset="-128"/>
                    <a:sym typeface="Arial"/>
                  </a:rPr>
                  <a:t>強い信念</a:t>
                </a:r>
                <a:endParaRPr sz="1100" b="1" i="0" u="none" strike="noStrike" cap="none">
                  <a:solidFill>
                    <a:schemeClr val="dk1"/>
                  </a:solidFill>
                  <a:latin typeface="BIZ UDPゴシック" panose="020B0400000000000000" pitchFamily="50" charset="-128"/>
                  <a:ea typeface="BIZ UDPゴシック" panose="020B0400000000000000" pitchFamily="50" charset="-128"/>
                  <a:sym typeface="Arial"/>
                </a:endParaRPr>
              </a:p>
            </p:txBody>
          </p:sp>
          <p:cxnSp>
            <p:nvCxnSpPr>
              <p:cNvPr id="207" name="Google Shape;207;p10"/>
              <p:cNvCxnSpPr/>
              <p:nvPr/>
            </p:nvCxnSpPr>
            <p:spPr>
              <a:xfrm rot="10800000" flipH="1">
                <a:off x="5000083" y="3255367"/>
                <a:ext cx="602166" cy="153463"/>
              </a:xfrm>
              <a:prstGeom prst="straightConnector1">
                <a:avLst/>
              </a:prstGeom>
              <a:noFill/>
              <a:ln w="9525" cap="flat" cmpd="sng">
                <a:solidFill>
                  <a:srgbClr val="3E6EC2"/>
                </a:solidFill>
                <a:prstDash val="solid"/>
                <a:round/>
                <a:headEnd type="none" w="sm" len="sm"/>
                <a:tailEnd type="none" w="sm" len="sm"/>
              </a:ln>
            </p:spPr>
          </p:cxnSp>
          <p:cxnSp>
            <p:nvCxnSpPr>
              <p:cNvPr id="208" name="Google Shape;208;p10"/>
              <p:cNvCxnSpPr/>
              <p:nvPr/>
            </p:nvCxnSpPr>
            <p:spPr>
              <a:xfrm>
                <a:off x="5000083" y="3674059"/>
                <a:ext cx="602166" cy="153463"/>
              </a:xfrm>
              <a:prstGeom prst="straightConnector1">
                <a:avLst/>
              </a:prstGeom>
              <a:noFill/>
              <a:ln w="9525" cap="flat" cmpd="sng">
                <a:solidFill>
                  <a:srgbClr val="3E6EC2"/>
                </a:solidFill>
                <a:prstDash val="solid"/>
                <a:round/>
                <a:headEnd type="none" w="sm" len="sm"/>
                <a:tailEnd type="none" w="sm" len="sm"/>
              </a:ln>
            </p:spPr>
          </p:cxnSp>
        </p:grpSp>
      </p:grpSp>
      <p:sp>
        <p:nvSpPr>
          <p:cNvPr id="209" name="Google Shape;209;p10"/>
          <p:cNvSpPr/>
          <p:nvPr/>
        </p:nvSpPr>
        <p:spPr>
          <a:xfrm>
            <a:off x="3183211" y="1107579"/>
            <a:ext cx="2713110" cy="758204"/>
          </a:xfrm>
          <a:prstGeom prst="wedgeRoundRectCallout">
            <a:avLst>
              <a:gd name="adj1" fmla="val -59302"/>
              <a:gd name="adj2" fmla="val 52456"/>
              <a:gd name="adj3" fmla="val 16667"/>
            </a:avLst>
          </a:prstGeom>
          <a:noFill/>
          <a:ln w="38100" cap="flat" cmpd="sng">
            <a:solidFill>
              <a:srgbClr val="437DA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BIZ UDPゴシック" panose="020B0400000000000000" pitchFamily="50" charset="-128"/>
              <a:ea typeface="BIZ UDPゴシック" panose="020B0400000000000000" pitchFamily="50" charset="-128"/>
              <a:sym typeface="Arial"/>
            </a:endParaRPr>
          </a:p>
        </p:txBody>
      </p:sp>
      <p:grpSp>
        <p:nvGrpSpPr>
          <p:cNvPr id="210" name="Google Shape;210;p10"/>
          <p:cNvGrpSpPr/>
          <p:nvPr/>
        </p:nvGrpSpPr>
        <p:grpSpPr>
          <a:xfrm>
            <a:off x="5942079" y="1212668"/>
            <a:ext cx="5397401" cy="2537628"/>
            <a:chOff x="5968611" y="1199597"/>
            <a:chExt cx="5397401" cy="2537628"/>
          </a:xfrm>
        </p:grpSpPr>
        <p:sp>
          <p:nvSpPr>
            <p:cNvPr id="211" name="Google Shape;211;p10"/>
            <p:cNvSpPr txBox="1"/>
            <p:nvPr/>
          </p:nvSpPr>
          <p:spPr>
            <a:xfrm>
              <a:off x="9776460" y="2988240"/>
              <a:ext cx="1504315" cy="26157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ja-JP" sz="1100" b="0" i="0" u="sng" strike="noStrike" cap="none">
                  <a:solidFill>
                    <a:srgbClr val="595959"/>
                  </a:solidFill>
                  <a:latin typeface="BIZ UDPゴシック" panose="020B0400000000000000" pitchFamily="50" charset="-128"/>
                  <a:ea typeface="BIZ UDPゴシック" panose="020B0400000000000000" pitchFamily="50" charset="-128"/>
                  <a:sym typeface="Arial"/>
                  <a:hlinkClick r:id="rId5">
                    <a:extLst>
                      <a:ext uri="{A12FA001-AC4F-418D-AE19-62706E023703}">
                        <ahyp:hlinkClr xmlns:ahyp="http://schemas.microsoft.com/office/drawing/2018/hyperlinkcolor" val="tx"/>
                      </a:ext>
                    </a:extLst>
                  </a:hlinkClick>
                </a:rPr>
                <a:t>(Hurst, 2023a)</a:t>
              </a:r>
              <a:endParaRPr sz="1100" b="0" i="0" u="none" strike="noStrike" cap="none">
                <a:solidFill>
                  <a:schemeClr val="dk1"/>
                </a:solidFill>
                <a:latin typeface="BIZ UDPゴシック" panose="020B0400000000000000" pitchFamily="50" charset="-128"/>
                <a:ea typeface="BIZ UDPゴシック" panose="020B0400000000000000" pitchFamily="50" charset="-128"/>
                <a:sym typeface="Arial"/>
              </a:endParaRPr>
            </a:p>
          </p:txBody>
        </p:sp>
        <p:grpSp>
          <p:nvGrpSpPr>
            <p:cNvPr id="212" name="Google Shape;212;p10"/>
            <p:cNvGrpSpPr/>
            <p:nvPr/>
          </p:nvGrpSpPr>
          <p:grpSpPr>
            <a:xfrm>
              <a:off x="5968611" y="1199597"/>
              <a:ext cx="5397401" cy="2537628"/>
              <a:chOff x="5968611" y="1199597"/>
              <a:chExt cx="5397401" cy="2537628"/>
            </a:xfrm>
          </p:grpSpPr>
          <p:sp>
            <p:nvSpPr>
              <p:cNvPr id="213" name="Google Shape;213;p10"/>
              <p:cNvSpPr txBox="1"/>
              <p:nvPr/>
            </p:nvSpPr>
            <p:spPr>
              <a:xfrm>
                <a:off x="6263885" y="1199597"/>
                <a:ext cx="5102127" cy="1957740"/>
              </a:xfrm>
              <a:prstGeom prst="rect">
                <a:avLst/>
              </a:prstGeom>
              <a:noFill/>
              <a:ln>
                <a:noFill/>
              </a:ln>
            </p:spPr>
            <p:txBody>
              <a:bodyPr spcFirstLastPara="1" wrap="square" lIns="91425" tIns="45700" rIns="91425" bIns="45700" anchor="t" anchorCtr="0">
                <a:spAutoFit/>
              </a:bodyPr>
              <a:lstStyle/>
              <a:p>
                <a:pPr marL="0" marR="0" lvl="0" indent="0" algn="l" rtl="0">
                  <a:lnSpc>
                    <a:spcPct val="154545"/>
                  </a:lnSpc>
                  <a:spcBef>
                    <a:spcPts val="0"/>
                  </a:spcBef>
                  <a:spcAft>
                    <a:spcPts val="0"/>
                  </a:spcAft>
                  <a:buClr>
                    <a:srgbClr val="000000"/>
                  </a:buClr>
                  <a:buSzPts val="2200"/>
                  <a:buFont typeface="Arial"/>
                  <a:buNone/>
                </a:pPr>
                <a:r>
                  <a:rPr lang="ja-JP" sz="2200" b="1" i="0" u="none" strike="noStrike" cap="none" dirty="0">
                    <a:solidFill>
                      <a:schemeClr val="tx1"/>
                    </a:solidFill>
                    <a:latin typeface="BIZ UDPゴシック" panose="020B0400000000000000" pitchFamily="50" charset="-128"/>
                    <a:ea typeface="BIZ UDPゴシック" panose="020B0400000000000000" pitchFamily="50" charset="-128"/>
                    <a:sym typeface="Arial"/>
                  </a:rPr>
                  <a:t>サプリメント</a:t>
                </a:r>
                <a:r>
                  <a:rPr lang="ja-JP" altLang="en-US" sz="2200" b="1" dirty="0">
                    <a:solidFill>
                      <a:schemeClr val="tx1"/>
                    </a:solidFill>
                    <a:latin typeface="BIZ UDPゴシック" panose="020B0400000000000000" pitchFamily="50" charset="-128"/>
                    <a:ea typeface="BIZ UDPゴシック" panose="020B0400000000000000" pitchFamily="50" charset="-128"/>
                  </a:rPr>
                  <a:t>の効果に対する</a:t>
                </a:r>
                <a:r>
                  <a:rPr lang="ja-JP" sz="2200" b="1" i="0" u="none" strike="noStrike" cap="none" dirty="0">
                    <a:solidFill>
                      <a:schemeClr val="tx1"/>
                    </a:solidFill>
                    <a:latin typeface="BIZ UDPゴシック" panose="020B0400000000000000" pitchFamily="50" charset="-128"/>
                    <a:ea typeface="BIZ UDPゴシック" panose="020B0400000000000000" pitchFamily="50" charset="-128"/>
                    <a:sym typeface="Arial"/>
                  </a:rPr>
                  <a:t>信念が強い</a:t>
                </a:r>
                <a:endParaRPr sz="2200" b="1" i="0" u="none" strike="noStrike" cap="none" dirty="0">
                  <a:solidFill>
                    <a:schemeClr val="tx1"/>
                  </a:solidFill>
                  <a:latin typeface="BIZ UDPゴシック" panose="020B0400000000000000" pitchFamily="50" charset="-128"/>
                  <a:ea typeface="BIZ UDPゴシック" panose="020B0400000000000000" pitchFamily="50" charset="-128"/>
                  <a:sym typeface="Arial"/>
                </a:endParaRPr>
              </a:p>
              <a:p>
                <a:pPr marL="0" marR="0" lvl="0" indent="0" algn="l" rtl="0">
                  <a:lnSpc>
                    <a:spcPct val="121428"/>
                  </a:lnSpc>
                  <a:spcBef>
                    <a:spcPts val="0"/>
                  </a:spcBef>
                  <a:spcAft>
                    <a:spcPts val="0"/>
                  </a:spcAft>
                  <a:buClr>
                    <a:srgbClr val="000000"/>
                  </a:buClr>
                  <a:buSzPts val="2200"/>
                  <a:buFont typeface="Arial"/>
                  <a:buNone/>
                </a:pPr>
                <a:r>
                  <a:rPr lang="ja-JP" sz="2200" b="1" i="0" u="none" strike="noStrike" cap="none" dirty="0">
                    <a:solidFill>
                      <a:schemeClr val="tx1"/>
                    </a:solidFill>
                    <a:latin typeface="BIZ UDPゴシック" panose="020B0400000000000000" pitchFamily="50" charset="-128"/>
                    <a:ea typeface="BIZ UDPゴシック" panose="020B0400000000000000" pitchFamily="50" charset="-128"/>
                    <a:sym typeface="Arial"/>
                  </a:rPr>
                  <a:t>サプリメント使用</a:t>
                </a:r>
                <a:r>
                  <a:rPr lang="ja-JP" altLang="en-US" sz="2200" b="1" i="0" u="none" strike="noStrike" cap="none" dirty="0">
                    <a:solidFill>
                      <a:schemeClr val="tx1"/>
                    </a:solidFill>
                    <a:latin typeface="BIZ UDPゴシック" panose="020B0400000000000000" pitchFamily="50" charset="-128"/>
                    <a:ea typeface="BIZ UDPゴシック" panose="020B0400000000000000" pitchFamily="50" charset="-128"/>
                    <a:sym typeface="Arial"/>
                  </a:rPr>
                  <a:t>のアスリート</a:t>
                </a:r>
                <a:r>
                  <a:rPr lang="ja-JP" sz="2200" b="1" i="0" u="none" strike="noStrike" cap="none" dirty="0">
                    <a:solidFill>
                      <a:schemeClr val="tx1"/>
                    </a:solidFill>
                    <a:latin typeface="BIZ UDPゴシック" panose="020B0400000000000000" pitchFamily="50" charset="-128"/>
                    <a:ea typeface="BIZ UDPゴシック" panose="020B0400000000000000" pitchFamily="50" charset="-128"/>
                    <a:sym typeface="Arial"/>
                  </a:rPr>
                  <a:t>は</a:t>
                </a:r>
                <a:endParaRPr lang="en-US" altLang="ja-JP" sz="2200" b="1" i="0" u="none" strike="noStrike" cap="none" dirty="0">
                  <a:solidFill>
                    <a:schemeClr val="tx1"/>
                  </a:solidFill>
                  <a:latin typeface="BIZ UDPゴシック" panose="020B0400000000000000" pitchFamily="50" charset="-128"/>
                  <a:ea typeface="BIZ UDPゴシック" panose="020B0400000000000000" pitchFamily="50" charset="-128"/>
                  <a:sym typeface="Arial"/>
                </a:endParaRPr>
              </a:p>
              <a:p>
                <a:pPr marL="0" marR="0" lvl="0" indent="0" algn="l" rtl="0">
                  <a:lnSpc>
                    <a:spcPct val="121428"/>
                  </a:lnSpc>
                  <a:spcBef>
                    <a:spcPts val="0"/>
                  </a:spcBef>
                  <a:spcAft>
                    <a:spcPts val="0"/>
                  </a:spcAft>
                  <a:buClr>
                    <a:srgbClr val="000000"/>
                  </a:buClr>
                  <a:buSzPts val="2200"/>
                  <a:buFont typeface="Arial"/>
                  <a:buNone/>
                </a:pPr>
                <a:r>
                  <a:rPr lang="ja-JP" sz="2200" b="1" i="0" u="none" strike="noStrike" cap="none" dirty="0">
                    <a:solidFill>
                      <a:schemeClr val="tx1"/>
                    </a:solidFill>
                    <a:latin typeface="BIZ UDPゴシック" panose="020B0400000000000000" pitchFamily="50" charset="-128"/>
                    <a:ea typeface="BIZ UDPゴシック" panose="020B0400000000000000" pitchFamily="50" charset="-128"/>
                    <a:sym typeface="Arial"/>
                  </a:rPr>
                  <a:t>未使用</a:t>
                </a:r>
                <a:r>
                  <a:rPr lang="ja-JP" altLang="en-US" sz="2200" b="1" i="0" u="none" strike="noStrike" cap="none" dirty="0">
                    <a:solidFill>
                      <a:schemeClr val="tx1"/>
                    </a:solidFill>
                    <a:latin typeface="BIZ UDPゴシック" panose="020B0400000000000000" pitchFamily="50" charset="-128"/>
                    <a:ea typeface="BIZ UDPゴシック" panose="020B0400000000000000" pitchFamily="50" charset="-128"/>
                    <a:sym typeface="Arial"/>
                  </a:rPr>
                  <a:t>のアスリートと比較して</a:t>
                </a:r>
                <a:br>
                  <a:rPr lang="ja-JP" sz="2200" b="1" i="0" u="none" strike="noStrike" cap="none" dirty="0">
                    <a:solidFill>
                      <a:schemeClr val="tx1"/>
                    </a:solidFill>
                    <a:latin typeface="BIZ UDPゴシック" panose="020B0400000000000000" pitchFamily="50" charset="-128"/>
                    <a:ea typeface="BIZ UDPゴシック" panose="020B0400000000000000" pitchFamily="50" charset="-128"/>
                    <a:sym typeface="Arial"/>
                  </a:rPr>
                </a:br>
                <a:r>
                  <a:rPr lang="ja-JP" sz="2200" b="1" i="0" u="none" strike="noStrike" cap="none" dirty="0">
                    <a:solidFill>
                      <a:schemeClr val="tx1"/>
                    </a:solidFill>
                    <a:latin typeface="BIZ UDPゴシック" panose="020B0400000000000000" pitchFamily="50" charset="-128"/>
                    <a:ea typeface="BIZ UDPゴシック" panose="020B0400000000000000" pitchFamily="50" charset="-128"/>
                    <a:sym typeface="Arial"/>
                  </a:rPr>
                  <a:t>ドーピング</a:t>
                </a:r>
                <a:r>
                  <a:rPr lang="ja-JP" altLang="en-US" sz="2200" b="1" i="0" u="none" strike="noStrike" cap="none" dirty="0">
                    <a:solidFill>
                      <a:schemeClr val="tx1"/>
                    </a:solidFill>
                    <a:latin typeface="BIZ UDPゴシック" panose="020B0400000000000000" pitchFamily="50" charset="-128"/>
                    <a:ea typeface="BIZ UDPゴシック" panose="020B0400000000000000" pitchFamily="50" charset="-128"/>
                    <a:sym typeface="Arial"/>
                  </a:rPr>
                  <a:t>に進む</a:t>
                </a:r>
                <a:r>
                  <a:rPr lang="ja-JP" sz="2200" b="1" i="0" u="none" strike="noStrike" cap="none" dirty="0">
                    <a:solidFill>
                      <a:schemeClr val="tx1"/>
                    </a:solidFill>
                    <a:latin typeface="BIZ UDPゴシック" panose="020B0400000000000000" pitchFamily="50" charset="-128"/>
                    <a:ea typeface="BIZ UDPゴシック" panose="020B0400000000000000" pitchFamily="50" charset="-128"/>
                    <a:sym typeface="Arial"/>
                  </a:rPr>
                  <a:t>リスク</a:t>
                </a:r>
                <a:r>
                  <a:rPr lang="ja-JP" sz="2200" b="1" i="0" u="none" strike="noStrike" cap="none" dirty="0">
                    <a:solidFill>
                      <a:srgbClr val="000000"/>
                    </a:solidFill>
                    <a:latin typeface="BIZ UDPゴシック" panose="020B0400000000000000" pitchFamily="50" charset="-128"/>
                    <a:ea typeface="BIZ UDPゴシック" panose="020B0400000000000000" pitchFamily="50" charset="-128"/>
                    <a:sym typeface="Arial"/>
                  </a:rPr>
                  <a:t>が</a:t>
                </a:r>
                <a:r>
                  <a:rPr lang="ja-JP" sz="2800" b="1" i="0" u="none" strike="noStrike" cap="none" dirty="0">
                    <a:solidFill>
                      <a:srgbClr val="FF6600"/>
                    </a:solidFill>
                    <a:latin typeface="BIZ UDPゴシック" panose="020B0400000000000000" pitchFamily="50" charset="-128"/>
                    <a:ea typeface="BIZ UDPゴシック" panose="020B0400000000000000" pitchFamily="50" charset="-128"/>
                    <a:sym typeface="Arial"/>
                  </a:rPr>
                  <a:t>3倍高い</a:t>
                </a:r>
                <a:endParaRPr sz="1800" b="0" i="0" u="none" strike="noStrike" cap="none" dirty="0">
                  <a:solidFill>
                    <a:srgbClr val="FF6600"/>
                  </a:solidFill>
                  <a:latin typeface="BIZ UDPゴシック" panose="020B0400000000000000" pitchFamily="50" charset="-128"/>
                  <a:ea typeface="BIZ UDPゴシック" panose="020B0400000000000000" pitchFamily="50" charset="-128"/>
                  <a:sym typeface="Arial"/>
                </a:endParaRPr>
              </a:p>
            </p:txBody>
          </p:sp>
          <p:sp>
            <p:nvSpPr>
              <p:cNvPr id="214" name="Google Shape;214;p10"/>
              <p:cNvSpPr txBox="1"/>
              <p:nvPr/>
            </p:nvSpPr>
            <p:spPr>
              <a:xfrm>
                <a:off x="6289813" y="3178739"/>
                <a:ext cx="465619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dirty="0">
                    <a:solidFill>
                      <a:srgbClr val="437DA8"/>
                    </a:solidFill>
                    <a:latin typeface="BIZ UDPゴシック" panose="020B0400000000000000" pitchFamily="50" charset="-128"/>
                    <a:ea typeface="BIZ UDPゴシック" panose="020B0400000000000000" pitchFamily="50" charset="-128"/>
                    <a:sym typeface="Arial"/>
                  </a:rPr>
                  <a:t>段階的に薬物使用に移行するゲートウェイ理論</a:t>
                </a:r>
                <a:endParaRPr sz="1600" b="1" i="0" u="none" strike="noStrike" cap="none" dirty="0">
                  <a:solidFill>
                    <a:srgbClr val="437DA8"/>
                  </a:solidFill>
                  <a:latin typeface="BIZ UDPゴシック" panose="020B0400000000000000" pitchFamily="50" charset="-128"/>
                  <a:ea typeface="BIZ UDPゴシック" panose="020B0400000000000000" pitchFamily="50" charset="-128"/>
                  <a:sym typeface="Arial"/>
                </a:endParaRPr>
              </a:p>
            </p:txBody>
          </p:sp>
          <p:sp>
            <p:nvSpPr>
              <p:cNvPr id="215" name="Google Shape;215;p10"/>
              <p:cNvSpPr txBox="1"/>
              <p:nvPr/>
            </p:nvSpPr>
            <p:spPr>
              <a:xfrm>
                <a:off x="6387203" y="3491004"/>
                <a:ext cx="4461416"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rgbClr val="595959"/>
                    </a:solidFill>
                    <a:latin typeface="BIZ UDPゴシック" panose="020B0400000000000000" pitchFamily="50" charset="-128"/>
                    <a:ea typeface="BIZ UDPゴシック" panose="020B0400000000000000" pitchFamily="50" charset="-128"/>
                    <a:sym typeface="Arial"/>
                  </a:rPr>
                  <a:t>(Kandel 1975； Hurst et al., 2017, 2023b： Backhouse, 2023）</a:t>
                </a:r>
                <a:endParaRPr sz="1000" b="0" i="0" u="none" strike="noStrike" cap="none">
                  <a:solidFill>
                    <a:schemeClr val="dk1"/>
                  </a:solidFill>
                  <a:latin typeface="BIZ UDPゴシック" panose="020B0400000000000000" pitchFamily="50" charset="-128"/>
                  <a:ea typeface="BIZ UDPゴシック" panose="020B0400000000000000" pitchFamily="50" charset="-128"/>
                  <a:sym typeface="Arial"/>
                </a:endParaRPr>
              </a:p>
            </p:txBody>
          </p:sp>
          <p:sp>
            <p:nvSpPr>
              <p:cNvPr id="216" name="Google Shape;216;p10"/>
              <p:cNvSpPr/>
              <p:nvPr/>
            </p:nvSpPr>
            <p:spPr>
              <a:xfrm rot="5400000">
                <a:off x="5580130" y="2286045"/>
                <a:ext cx="1038532" cy="261570"/>
              </a:xfrm>
              <a:prstGeom prst="triangle">
                <a:avLst>
                  <a:gd name="adj" fmla="val 50000"/>
                </a:avLst>
              </a:prstGeom>
              <a:solidFill>
                <a:srgbClr val="FF66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BIZ UDPゴシック" panose="020B0400000000000000" pitchFamily="50" charset="-128"/>
                  <a:ea typeface="BIZ UDPゴシック" panose="020B0400000000000000" pitchFamily="50" charset="-128"/>
                  <a:sym typeface="Arial"/>
                </a:endParaRPr>
              </a:p>
            </p:txBody>
          </p:sp>
        </p:grpSp>
      </p:grpSp>
      <p:sp>
        <p:nvSpPr>
          <p:cNvPr id="217" name="Google Shape;217;p10"/>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100" b="0" i="0" u="none" strike="noStrike" cap="none">
                <a:solidFill>
                  <a:srgbClr val="BFBFBF"/>
                </a:solidFill>
                <a:latin typeface="BIZ UDPゴシック" panose="020B0400000000000000" pitchFamily="50" charset="-128"/>
                <a:ea typeface="BIZ UDPゴシック" panose="020B0400000000000000" pitchFamily="50" charset="-128"/>
                <a:sym typeface="Arial"/>
              </a:rPr>
              <a:t>©UNIVAS アンチ・ドーピング教育</a:t>
            </a:r>
            <a:endParaRPr sz="1200" b="0" i="0" u="none" strike="noStrike" cap="none">
              <a:solidFill>
                <a:srgbClr val="BFBFBF"/>
              </a:solidFill>
              <a:latin typeface="BIZ UDPゴシック" panose="020B0400000000000000" pitchFamily="50" charset="-128"/>
              <a:ea typeface="BIZ UDPゴシック" panose="020B0400000000000000" pitchFamily="50" charset="-128"/>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500"/>
                                        <p:tgtEl>
                                          <p:spTgt spid="1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0"/>
                                        </p:tgtEl>
                                        <p:attrNameLst>
                                          <p:attrName>style.visibility</p:attrName>
                                        </p:attrNameLst>
                                      </p:cBhvr>
                                      <p:to>
                                        <p:strVal val="visible"/>
                                      </p:to>
                                    </p:set>
                                    <p:animEffect transition="in" filter="fade">
                                      <p:cBhvr>
                                        <p:cTn id="12" dur="500"/>
                                        <p:tgtEl>
                                          <p:spTgt spid="2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7"/>
                                        </p:tgtEl>
                                        <p:attrNameLst>
                                          <p:attrName>style.visibility</p:attrName>
                                        </p:attrNameLst>
                                      </p:cBhvr>
                                      <p:to>
                                        <p:strVal val="visible"/>
                                      </p:to>
                                    </p:set>
                                    <p:animEffect transition="in" filter="fade">
                                      <p:cBhvr>
                                        <p:cTn id="17" dur="500"/>
                                        <p:tgtEl>
                                          <p:spTgt spid="187"/>
                                        </p:tgtEl>
                                      </p:cBhvr>
                                    </p:animEffect>
                                  </p:childTnLst>
                                </p:cTn>
                              </p:par>
                              <p:par>
                                <p:cTn id="18" presetID="10" presetClass="entr" presetSubtype="0" fill="hold" nodeType="withEffect">
                                  <p:stCondLst>
                                    <p:cond delay="0"/>
                                  </p:stCondLst>
                                  <p:childTnLst>
                                    <p:set>
                                      <p:cBhvr>
                                        <p:cTn id="19" dur="1" fill="hold">
                                          <p:stCondLst>
                                            <p:cond delay="0"/>
                                          </p:stCondLst>
                                        </p:cTn>
                                        <p:tgtEl>
                                          <p:spTgt spid="190"/>
                                        </p:tgtEl>
                                        <p:attrNameLst>
                                          <p:attrName>style.visibility</p:attrName>
                                        </p:attrNameLst>
                                      </p:cBhvr>
                                      <p:to>
                                        <p:strVal val="visible"/>
                                      </p:to>
                                    </p:set>
                                    <p:animEffect transition="in" filter="fade">
                                      <p:cBhvr>
                                        <p:cTn id="20" dur="5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1"/>
          <p:cNvSpPr txBox="1">
            <a:spLocks noGrp="1"/>
          </p:cNvSpPr>
          <p:nvPr>
            <p:ph type="sldNum" idx="12"/>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FFFFFF"/>
                </a:solidFill>
                <a:latin typeface="BIZ UDPゴシック" panose="020B0400000000000000" pitchFamily="50" charset="-128"/>
                <a:ea typeface="BIZ UDPゴシック" panose="020B0400000000000000" pitchFamily="50" charset="-128"/>
                <a:sym typeface="Arial"/>
              </a:rPr>
              <a:t>10</a:t>
            </a:fld>
            <a:endParaRPr sz="1200" b="0" i="0" u="none" strike="noStrike" cap="none">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224" name="Google Shape;224;p11"/>
          <p:cNvSpPr txBox="1"/>
          <p:nvPr/>
        </p:nvSpPr>
        <p:spPr>
          <a:xfrm>
            <a:off x="922877" y="5292586"/>
            <a:ext cx="10357898" cy="738623"/>
          </a:xfrm>
          <a:prstGeom prst="rect">
            <a:avLst/>
          </a:prstGeom>
          <a:solidFill>
            <a:srgbClr val="D8D8D8">
              <a:alpha val="49803"/>
            </a:srgbClr>
          </a:solid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2800"/>
              <a:buFont typeface="Arial"/>
              <a:buNone/>
            </a:pPr>
            <a:r>
              <a:rPr lang="ja-JP" sz="2800" b="0" i="0" u="none" strike="noStrike" cap="none">
                <a:solidFill>
                  <a:srgbClr val="000000"/>
                </a:solidFill>
                <a:latin typeface="BIZ UDPゴシック" panose="020B0400000000000000" pitchFamily="50" charset="-128"/>
                <a:ea typeface="BIZ UDPゴシック" panose="020B0400000000000000" pitchFamily="50" charset="-128"/>
                <a:sym typeface="Arial"/>
              </a:rPr>
              <a:t>ドーピング使用を思いとどまるためには何が必要でしょうか？</a:t>
            </a:r>
            <a:endParaRPr sz="2800" b="0" i="0" u="none" strike="noStrike" cap="none">
              <a:solidFill>
                <a:srgbClr val="000000"/>
              </a:solidFill>
              <a:latin typeface="BIZ UDPゴシック" panose="020B0400000000000000" pitchFamily="50" charset="-128"/>
              <a:ea typeface="BIZ UDPゴシック" panose="020B0400000000000000" pitchFamily="50" charset="-128"/>
              <a:sym typeface="Arial"/>
            </a:endParaRPr>
          </a:p>
        </p:txBody>
      </p:sp>
      <p:grpSp>
        <p:nvGrpSpPr>
          <p:cNvPr id="225" name="Google Shape;225;p11"/>
          <p:cNvGrpSpPr/>
          <p:nvPr/>
        </p:nvGrpSpPr>
        <p:grpSpPr>
          <a:xfrm>
            <a:off x="10091930" y="569724"/>
            <a:ext cx="1067969" cy="369332"/>
            <a:chOff x="10142730" y="646668"/>
            <a:chExt cx="1067969" cy="369332"/>
          </a:xfrm>
        </p:grpSpPr>
        <p:pic>
          <p:nvPicPr>
            <p:cNvPr id="226" name="Google Shape;226;p11" descr="アイコン&#10;&#10;自動的に生成された説明"/>
            <p:cNvPicPr preferRelativeResize="0"/>
            <p:nvPr/>
          </p:nvPicPr>
          <p:blipFill rotWithShape="1">
            <a:blip r:embed="rId3">
              <a:alphaModFix/>
            </a:blip>
            <a:srcRect/>
            <a:stretch/>
          </p:blipFill>
          <p:spPr>
            <a:xfrm>
              <a:off x="10142730" y="686575"/>
              <a:ext cx="402840" cy="289518"/>
            </a:xfrm>
            <a:prstGeom prst="rect">
              <a:avLst/>
            </a:prstGeom>
            <a:noFill/>
            <a:ln>
              <a:noFill/>
            </a:ln>
          </p:spPr>
        </p:pic>
        <p:sp>
          <p:nvSpPr>
            <p:cNvPr id="227" name="Google Shape;227;p11"/>
            <p:cNvSpPr txBox="1"/>
            <p:nvPr/>
          </p:nvSpPr>
          <p:spPr>
            <a:xfrm>
              <a:off x="10531701" y="646668"/>
              <a:ext cx="678998"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rgbClr val="000000"/>
                  </a:solidFill>
                  <a:latin typeface="BIZ UDPゴシック" panose="020B0400000000000000" pitchFamily="50" charset="-128"/>
                  <a:ea typeface="BIZ UDPゴシック" panose="020B0400000000000000" pitchFamily="50" charset="-128"/>
                  <a:sym typeface="Arial"/>
                </a:rPr>
                <a:t>P10</a:t>
              </a:r>
              <a:endParaRPr sz="1400" b="0" i="0" u="none" strike="noStrike" cap="none">
                <a:solidFill>
                  <a:srgbClr val="000000"/>
                </a:solidFill>
                <a:latin typeface="BIZ UDPゴシック" panose="020B0400000000000000" pitchFamily="50" charset="-128"/>
                <a:ea typeface="BIZ UDPゴシック" panose="020B0400000000000000" pitchFamily="50" charset="-128"/>
                <a:sym typeface="Arial"/>
              </a:endParaRPr>
            </a:p>
          </p:txBody>
        </p:sp>
      </p:grpSp>
      <p:pic>
        <p:nvPicPr>
          <p:cNvPr id="228" name="Google Shape;228;p11" descr="スポーツゲーム が含まれている画像&#10;&#10;自動的に生成された説明"/>
          <p:cNvPicPr preferRelativeResize="0"/>
          <p:nvPr/>
        </p:nvPicPr>
        <p:blipFill rotWithShape="1">
          <a:blip r:embed="rId4">
            <a:alphaModFix/>
          </a:blip>
          <a:srcRect l="1802" t="3926" r="2986" b="9195"/>
          <a:stretch/>
        </p:blipFill>
        <p:spPr>
          <a:xfrm>
            <a:off x="2789776" y="1568892"/>
            <a:ext cx="6612448" cy="3639042"/>
          </a:xfrm>
          <a:prstGeom prst="rect">
            <a:avLst/>
          </a:prstGeom>
          <a:noFill/>
          <a:ln>
            <a:noFill/>
          </a:ln>
        </p:spPr>
      </p:pic>
      <p:sp>
        <p:nvSpPr>
          <p:cNvPr id="230" name="Google Shape;230;p11"/>
          <p:cNvSpPr txBox="1"/>
          <p:nvPr/>
        </p:nvSpPr>
        <p:spPr>
          <a:xfrm>
            <a:off x="3753146" y="492780"/>
            <a:ext cx="4666662"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a:solidFill>
                  <a:srgbClr val="437DA8"/>
                </a:solidFill>
                <a:latin typeface="BIZ UDPゴシック" panose="020B0400000000000000" pitchFamily="50" charset="-128"/>
                <a:ea typeface="BIZ UDPゴシック" panose="020B0400000000000000" pitchFamily="50" charset="-128"/>
                <a:sym typeface="Arial"/>
              </a:rPr>
              <a:t>クリーンスポーツシナリオ</a:t>
            </a:r>
            <a:endParaRPr>
              <a:latin typeface="BIZ UDPゴシック" panose="020B0400000000000000" pitchFamily="50" charset="-128"/>
              <a:ea typeface="BIZ UDPゴシック" panose="020B0400000000000000" pitchFamily="50" charset="-128"/>
            </a:endParaRPr>
          </a:p>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a:solidFill>
                  <a:srgbClr val="437DA8"/>
                </a:solidFill>
                <a:latin typeface="BIZ UDPゴシック" panose="020B0400000000000000" pitchFamily="50" charset="-128"/>
                <a:ea typeface="BIZ UDPゴシック" panose="020B0400000000000000" pitchFamily="50" charset="-128"/>
                <a:sym typeface="Arial"/>
              </a:rPr>
              <a:t>自己ベストの壁</a:t>
            </a:r>
            <a:endParaRPr>
              <a:latin typeface="BIZ UDPゴシック" panose="020B0400000000000000" pitchFamily="50" charset="-128"/>
              <a:ea typeface="BIZ UDPゴシック" panose="020B0400000000000000" pitchFamily="50" charset="-128"/>
            </a:endParaRPr>
          </a:p>
        </p:txBody>
      </p:sp>
      <p:sp>
        <p:nvSpPr>
          <p:cNvPr id="231" name="Google Shape;231;p11"/>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100" b="0" i="0" u="none" strike="noStrike" cap="none">
                <a:solidFill>
                  <a:srgbClr val="BFBFBF"/>
                </a:solidFill>
                <a:latin typeface="BIZ UDPゴシック" panose="020B0400000000000000" pitchFamily="50" charset="-128"/>
                <a:ea typeface="BIZ UDPゴシック" panose="020B0400000000000000" pitchFamily="50" charset="-128"/>
                <a:sym typeface="Arial"/>
              </a:rPr>
              <a:t>©UNIVAS アンチ・ドーピング教育</a:t>
            </a:r>
            <a:endParaRPr sz="1200" b="0" i="0" u="none" strike="noStrike" cap="none">
              <a:solidFill>
                <a:srgbClr val="BFBFBF"/>
              </a:solidFill>
              <a:latin typeface="BIZ UDPゴシック" panose="020B0400000000000000" pitchFamily="50" charset="-128"/>
              <a:ea typeface="BIZ UDPゴシック" panose="020B0400000000000000" pitchFamily="50" charset="-128"/>
              <a:sym typeface="Arial"/>
            </a:endParaRPr>
          </a:p>
        </p:txBody>
      </p:sp>
      <p:sp>
        <p:nvSpPr>
          <p:cNvPr id="2" name="Google Shape;90;p36">
            <a:extLst>
              <a:ext uri="{FF2B5EF4-FFF2-40B4-BE49-F238E27FC236}">
                <a16:creationId xmlns:a16="http://schemas.microsoft.com/office/drawing/2014/main" id="{667290B3-DEC8-724D-1F80-356BD51E20C0}"/>
              </a:ext>
            </a:extLst>
          </p:cNvPr>
          <p:cNvSpPr txBox="1"/>
          <p:nvPr/>
        </p:nvSpPr>
        <p:spPr>
          <a:xfrm>
            <a:off x="6664118" y="6094501"/>
            <a:ext cx="4616657" cy="30773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altLang="ja-JP"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UNIVAS(2023)</a:t>
            </a:r>
            <a:r>
              <a:rPr lang="ja-JP"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クリーンスポーツの実現を目指して</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2"/>
          <p:cNvSpPr txBox="1">
            <a:spLocks noGrp="1"/>
          </p:cNvSpPr>
          <p:nvPr>
            <p:ph type="sldNum" idx="12"/>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FFFFFF"/>
                </a:solidFill>
                <a:latin typeface="BIZ UDPゴシック" panose="020B0400000000000000" pitchFamily="50" charset="-128"/>
                <a:ea typeface="BIZ UDPゴシック" panose="020B0400000000000000" pitchFamily="50" charset="-128"/>
                <a:sym typeface="Arial"/>
              </a:rPr>
              <a:t>11</a:t>
            </a:fld>
            <a:endParaRPr sz="1200" b="0" i="0" u="none" strike="noStrike" cap="none">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238" name="Google Shape;238;p12"/>
          <p:cNvSpPr txBox="1"/>
          <p:nvPr/>
        </p:nvSpPr>
        <p:spPr>
          <a:xfrm>
            <a:off x="881936" y="2277497"/>
            <a:ext cx="7133908"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1" i="0" u="none" strike="noStrike" cap="none" dirty="0">
                <a:solidFill>
                  <a:srgbClr val="000000"/>
                </a:solidFill>
                <a:latin typeface="BIZ UDPゴシック" panose="020B0400000000000000" pitchFamily="50" charset="-128"/>
                <a:ea typeface="BIZ UDPゴシック" panose="020B0400000000000000" pitchFamily="50" charset="-128"/>
                <a:sym typeface="Arial"/>
              </a:rPr>
              <a:t>自分で対処するか、サポートを</a:t>
            </a:r>
            <a:r>
              <a:rPr lang="ja-JP" altLang="en-US" sz="2800" b="1" dirty="0">
                <a:latin typeface="BIZ UDPゴシック" panose="020B0400000000000000" pitchFamily="50" charset="-128"/>
                <a:ea typeface="BIZ UDPゴシック" panose="020B0400000000000000" pitchFamily="50" charset="-128"/>
              </a:rPr>
              <a:t>求める</a:t>
            </a:r>
            <a:r>
              <a:rPr lang="ja-JP" sz="2800" b="1" i="0" u="none" strike="noStrike" cap="none" dirty="0">
                <a:solidFill>
                  <a:srgbClr val="000000"/>
                </a:solidFill>
                <a:latin typeface="BIZ UDPゴシック" panose="020B0400000000000000" pitchFamily="50" charset="-128"/>
                <a:ea typeface="BIZ UDPゴシック" panose="020B0400000000000000" pitchFamily="50" charset="-128"/>
                <a:sym typeface="Arial"/>
              </a:rPr>
              <a:t>か</a:t>
            </a:r>
            <a:r>
              <a:rPr lang="ja-JP" altLang="en-US" sz="2800" b="1" i="0" u="none" strike="noStrike" cap="none" dirty="0">
                <a:solidFill>
                  <a:srgbClr val="000000"/>
                </a:solidFill>
                <a:latin typeface="BIZ UDPゴシック" panose="020B0400000000000000" pitchFamily="50" charset="-128"/>
                <a:ea typeface="BIZ UDPゴシック" panose="020B0400000000000000" pitchFamily="50" charset="-128"/>
                <a:sym typeface="Arial"/>
              </a:rPr>
              <a:t>？</a:t>
            </a:r>
            <a:endParaRPr sz="2800" b="1"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ja-JP" sz="20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それぞれの選</a:t>
            </a:r>
            <a:r>
              <a:rPr lang="ja-JP" altLang="en-US" sz="20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の</a:t>
            </a:r>
            <a:r>
              <a:rPr lang="ja-JP" sz="20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メリット・デメリット</a:t>
            </a:r>
            <a:r>
              <a:rPr lang="ja-JP" altLang="en-US" sz="2000" dirty="0">
                <a:latin typeface="BIZ UDPゴシック" panose="020B0400000000000000" pitchFamily="50" charset="-128"/>
                <a:ea typeface="BIZ UDPゴシック" panose="020B0400000000000000" pitchFamily="50" charset="-128"/>
              </a:rPr>
              <a:t>は</a:t>
            </a:r>
            <a:r>
              <a:rPr lang="ja-JP" sz="20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a:t>
            </a:r>
            <a:endParaRPr sz="20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ja-JP" sz="20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一人で対処するのが</a:t>
            </a:r>
            <a:r>
              <a:rPr lang="ja-JP" altLang="en-US" sz="2000" dirty="0">
                <a:latin typeface="BIZ UDPゴシック" panose="020B0400000000000000" pitchFamily="50" charset="-128"/>
                <a:ea typeface="BIZ UDPゴシック" panose="020B0400000000000000" pitchFamily="50" charset="-128"/>
              </a:rPr>
              <a:t>適切な</a:t>
            </a:r>
            <a:r>
              <a:rPr lang="ja-JP" sz="20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状況とは？</a:t>
            </a:r>
            <a:endParaRPr sz="20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ja-JP" sz="20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サポートを求めるのが適切な状況とは？</a:t>
            </a:r>
            <a:endParaRPr sz="18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239" name="Google Shape;239;p12"/>
          <p:cNvSpPr txBox="1"/>
          <p:nvPr/>
        </p:nvSpPr>
        <p:spPr>
          <a:xfrm>
            <a:off x="881943" y="4653050"/>
            <a:ext cx="9413400" cy="1446900"/>
          </a:xfrm>
          <a:prstGeom prst="rect">
            <a:avLst/>
          </a:prstGeom>
          <a:noFill/>
          <a:ln>
            <a:noFill/>
          </a:ln>
        </p:spPr>
        <p:txBody>
          <a:bodyPr spcFirstLastPara="1" wrap="square" lIns="91425" tIns="45700" rIns="91425" bIns="45700" anchor="t" anchorCtr="0">
            <a:spAutoFit/>
          </a:bodyPr>
          <a:lstStyle/>
          <a:p>
            <a:pPr lvl="0">
              <a:buSzPts val="2800"/>
            </a:pPr>
            <a:r>
              <a:rPr lang="ja-JP" altLang="en-US" sz="2800" b="1" dirty="0">
                <a:latin typeface="BIZ UDPゴシック" panose="020B0400000000000000" pitchFamily="50" charset="-128"/>
                <a:ea typeface="BIZ UDPゴシック" panose="020B0400000000000000" pitchFamily="50" charset="-128"/>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クリーンスポーツ実現のための行動</a:t>
            </a:r>
            <a:endParaRPr sz="2800" b="1"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ja-JP" sz="20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個々の倫理的・道徳的な価値観と目標設定が重要。</a:t>
            </a:r>
            <a:endParaRPr sz="20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ja-JP" sz="20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自分の価値観に基づいてクリーンな競技生活を目指す動機付けを行い、</a:t>
            </a:r>
            <a:endParaRPr sz="20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a:p>
            <a:pPr marL="0" marR="0" lvl="0" indent="0" algn="l" rtl="0">
              <a:lnSpc>
                <a:spcPct val="100000"/>
              </a:lnSpc>
              <a:spcBef>
                <a:spcPts val="0"/>
              </a:spcBef>
              <a:spcAft>
                <a:spcPts val="0"/>
              </a:spcAft>
              <a:buClr>
                <a:srgbClr val="000000"/>
              </a:buClr>
              <a:buSzPts val="2000"/>
              <a:buFont typeface="Arial"/>
              <a:buNone/>
            </a:pPr>
            <a:r>
              <a:rPr lang="ja-JP" sz="20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　　他者からの影響をどう健全に受け止め、</a:t>
            </a:r>
            <a:r>
              <a:rPr lang="ja-JP" sz="2000" dirty="0">
                <a:solidFill>
                  <a:schemeClr val="tx1"/>
                </a:solidFill>
                <a:latin typeface="BIZ UDPゴシック" panose="020B0400000000000000" pitchFamily="50" charset="-128"/>
                <a:ea typeface="BIZ UDPゴシック" panose="020B0400000000000000" pitchFamily="50" charset="-128"/>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対処できる</a:t>
            </a:r>
            <a:r>
              <a:rPr lang="ja-JP" sz="2000" b="0" i="0" u="none" strike="noStrike" cap="none" dirty="0">
                <a:solidFill>
                  <a:schemeClr val="tx1"/>
                </a:solidFill>
                <a:latin typeface="BIZ UDPゴシック" panose="020B0400000000000000" pitchFamily="50" charset="-128"/>
                <a:ea typeface="BIZ UDPゴシック" panose="020B0400000000000000" pitchFamily="50" charset="-128"/>
                <a:sym typeface="Arial"/>
              </a:rPr>
              <a:t>かを考えて</a:t>
            </a:r>
            <a:r>
              <a:rPr lang="ja-JP" sz="20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みましょう。</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pic>
        <p:nvPicPr>
          <p:cNvPr id="240" name="Google Shape;240;p12" descr="スポーツゲーム が含まれている画像&#10;&#10;自動的に生成された説明"/>
          <p:cNvPicPr preferRelativeResize="0"/>
          <p:nvPr/>
        </p:nvPicPr>
        <p:blipFill rotWithShape="1">
          <a:blip r:embed="rId3">
            <a:clrChange>
              <a:clrFrom>
                <a:srgbClr val="FFFFFF"/>
              </a:clrFrom>
              <a:clrTo>
                <a:srgbClr val="FFFFFF">
                  <a:alpha val="0"/>
                </a:srgbClr>
              </a:clrTo>
            </a:clrChange>
            <a:alphaModFix/>
          </a:blip>
          <a:srcRect l="1802" t="3926" r="22432" b="9195"/>
          <a:stretch/>
        </p:blipFill>
        <p:spPr>
          <a:xfrm>
            <a:off x="7540831" y="1681455"/>
            <a:ext cx="3947960" cy="2831674"/>
          </a:xfrm>
          <a:prstGeom prst="rect">
            <a:avLst/>
          </a:prstGeom>
          <a:noFill/>
          <a:ln>
            <a:noFill/>
          </a:ln>
        </p:spPr>
      </p:pic>
      <p:sp>
        <p:nvSpPr>
          <p:cNvPr id="241" name="Google Shape;241;p12"/>
          <p:cNvSpPr txBox="1"/>
          <p:nvPr/>
        </p:nvSpPr>
        <p:spPr>
          <a:xfrm>
            <a:off x="3753146" y="492780"/>
            <a:ext cx="4666662"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a:solidFill>
                  <a:srgbClr val="437DA8"/>
                </a:solidFill>
                <a:latin typeface="BIZ UDPゴシック" panose="020B0400000000000000" pitchFamily="50" charset="-128"/>
                <a:ea typeface="BIZ UDPゴシック" panose="020B0400000000000000" pitchFamily="50" charset="-128"/>
                <a:sym typeface="Arial"/>
              </a:rPr>
              <a:t>クリーンスポーツシナリオ</a:t>
            </a:r>
            <a:endParaRPr>
              <a:latin typeface="BIZ UDPゴシック" panose="020B0400000000000000" pitchFamily="50" charset="-128"/>
              <a:ea typeface="BIZ UDPゴシック" panose="020B0400000000000000" pitchFamily="50" charset="-128"/>
            </a:endParaRPr>
          </a:p>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a:solidFill>
                  <a:srgbClr val="437DA8"/>
                </a:solidFill>
                <a:latin typeface="BIZ UDPゴシック" panose="020B0400000000000000" pitchFamily="50" charset="-128"/>
                <a:ea typeface="BIZ UDPゴシック" panose="020B0400000000000000" pitchFamily="50" charset="-128"/>
                <a:sym typeface="Arial"/>
              </a:rPr>
              <a:t>自己ベストの壁</a:t>
            </a:r>
            <a:endParaRPr>
              <a:latin typeface="BIZ UDPゴシック" panose="020B0400000000000000" pitchFamily="50" charset="-128"/>
              <a:ea typeface="BIZ UDPゴシック" panose="020B0400000000000000" pitchFamily="50" charset="-128"/>
            </a:endParaRPr>
          </a:p>
        </p:txBody>
      </p:sp>
      <p:sp>
        <p:nvSpPr>
          <p:cNvPr id="242" name="Google Shape;242;p12"/>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100" b="0" i="0" u="none" strike="noStrike" cap="none">
                <a:solidFill>
                  <a:srgbClr val="BFBFBF"/>
                </a:solidFill>
                <a:latin typeface="BIZ UDPゴシック" panose="020B0400000000000000" pitchFamily="50" charset="-128"/>
                <a:ea typeface="BIZ UDPゴシック" panose="020B0400000000000000" pitchFamily="50" charset="-128"/>
                <a:sym typeface="Arial"/>
              </a:rPr>
              <a:t>©UNIVAS アンチ・ドーピング教育</a:t>
            </a:r>
            <a:endParaRPr sz="1200" b="0" i="0" u="none" strike="noStrike" cap="none">
              <a:solidFill>
                <a:srgbClr val="BFBFBF"/>
              </a:solidFill>
              <a:latin typeface="BIZ UDPゴシック" panose="020B0400000000000000" pitchFamily="50" charset="-128"/>
              <a:ea typeface="BIZ UDPゴシック" panose="020B0400000000000000" pitchFamily="50" charset="-128"/>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fade">
                                      <p:cBhvr>
                                        <p:cTn id="7" dur="500"/>
                                        <p:tgtEl>
                                          <p:spTgt spid="2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9"/>
                                        </p:tgtEl>
                                        <p:attrNameLst>
                                          <p:attrName>style.visibility</p:attrName>
                                        </p:attrNameLst>
                                      </p:cBhvr>
                                      <p:to>
                                        <p:strVal val="visible"/>
                                      </p:to>
                                    </p:set>
                                    <p:animEffect transition="in" filter="fade">
                                      <p:cBhvr>
                                        <p:cTn id="12" dur="5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3"/>
          <p:cNvSpPr txBox="1">
            <a:spLocks noGrp="1"/>
          </p:cNvSpPr>
          <p:nvPr>
            <p:ph type="sldNum" idx="12"/>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FFFFFF"/>
                </a:solidFill>
                <a:latin typeface="BIZ UDPゴシック" panose="020B0400000000000000" pitchFamily="50" charset="-128"/>
                <a:ea typeface="BIZ UDPゴシック" panose="020B0400000000000000" pitchFamily="50" charset="-128"/>
                <a:sym typeface="Arial"/>
              </a:rPr>
              <a:t>12</a:t>
            </a:fld>
            <a:endParaRPr sz="1200" b="0" i="0" u="none" strike="noStrike" cap="none">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249" name="Google Shape;249;p13"/>
          <p:cNvSpPr txBox="1"/>
          <p:nvPr/>
        </p:nvSpPr>
        <p:spPr>
          <a:xfrm>
            <a:off x="4423202" y="492780"/>
            <a:ext cx="3898762"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dirty="0">
                <a:solidFill>
                  <a:srgbClr val="437DA8"/>
                </a:solidFill>
                <a:latin typeface="BIZ UDPゴシック" panose="020B0400000000000000" pitchFamily="50" charset="-128"/>
                <a:ea typeface="BIZ UDPゴシック" panose="020B0400000000000000" pitchFamily="50" charset="-128"/>
                <a:sym typeface="Arial"/>
              </a:rPr>
              <a:t>まとめ（学んだこと）</a:t>
            </a:r>
            <a:endParaRPr sz="2800" b="1" i="0" u="none" strike="noStrike" cap="none" dirty="0">
              <a:solidFill>
                <a:srgbClr val="437DA8"/>
              </a:solidFill>
              <a:latin typeface="BIZ UDPゴシック" panose="020B0400000000000000" pitchFamily="50" charset="-128"/>
              <a:ea typeface="BIZ UDPゴシック" panose="020B0400000000000000" pitchFamily="50" charset="-128"/>
              <a:sym typeface="Arial"/>
            </a:endParaRPr>
          </a:p>
        </p:txBody>
      </p:sp>
      <p:sp>
        <p:nvSpPr>
          <p:cNvPr id="250" name="Google Shape;250;p13"/>
          <p:cNvSpPr txBox="1"/>
          <p:nvPr/>
        </p:nvSpPr>
        <p:spPr>
          <a:xfrm>
            <a:off x="911224" y="1353866"/>
            <a:ext cx="707188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0" i="0" u="none" strike="noStrike" cap="none">
                <a:solidFill>
                  <a:srgbClr val="000000"/>
                </a:solidFill>
                <a:latin typeface="BIZ UDPゴシック" panose="020B0400000000000000" pitchFamily="50" charset="-128"/>
                <a:ea typeface="BIZ UDPゴシック" panose="020B0400000000000000" pitchFamily="50" charset="-128"/>
                <a:sym typeface="Arial"/>
              </a:rPr>
              <a:t>クリーンスポーツの実現のためには・・・</a:t>
            </a:r>
            <a:endParaRPr sz="1400" b="0" i="0" u="none" strike="noStrike" cap="none">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251" name="Google Shape;251;p13"/>
          <p:cNvSpPr txBox="1"/>
          <p:nvPr/>
        </p:nvSpPr>
        <p:spPr>
          <a:xfrm>
            <a:off x="916940" y="2293905"/>
            <a:ext cx="10363835" cy="923289"/>
          </a:xfrm>
          <a:prstGeom prst="rect">
            <a:avLst/>
          </a:prstGeom>
          <a:solidFill>
            <a:srgbClr val="C0E4F5">
              <a:alpha val="49803"/>
            </a:srgbClr>
          </a:solid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400"/>
              <a:buFont typeface="Arial"/>
              <a:buNone/>
            </a:pPr>
            <a:r>
              <a:rPr lang="ja-JP" sz="2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競技成績が</a:t>
            </a:r>
            <a:r>
              <a:rPr lang="ja-JP" sz="3200" b="1" i="0" u="none" strike="noStrike" cap="none" dirty="0">
                <a:solidFill>
                  <a:srgbClr val="FF6600"/>
                </a:solidFill>
                <a:latin typeface="BIZ UDPゴシック" panose="020B0400000000000000" pitchFamily="50" charset="-128"/>
                <a:ea typeface="BIZ UDPゴシック" panose="020B0400000000000000" pitchFamily="50" charset="-128"/>
                <a:sym typeface="Arial"/>
              </a:rPr>
              <a:t>伸び悩む</a:t>
            </a:r>
            <a:r>
              <a:rPr lang="ja-JP" sz="2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ときこそ、冷静に</a:t>
            </a:r>
            <a:r>
              <a:rPr lang="ja-JP" sz="3600" b="1" i="0" u="none" strike="noStrike" cap="none" dirty="0">
                <a:solidFill>
                  <a:srgbClr val="FF6600"/>
                </a:solidFill>
                <a:latin typeface="BIZ UDPゴシック" panose="020B0400000000000000" pitchFamily="50" charset="-128"/>
                <a:ea typeface="BIZ UDPゴシック" panose="020B0400000000000000" pitchFamily="50" charset="-128"/>
                <a:sym typeface="Arial"/>
              </a:rPr>
              <a:t>リスクを見極める</a:t>
            </a:r>
            <a:r>
              <a:rPr lang="ja-JP" sz="2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こと</a:t>
            </a:r>
            <a:endParaRPr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252" name="Google Shape;252;p13"/>
          <p:cNvSpPr txBox="1"/>
          <p:nvPr/>
        </p:nvSpPr>
        <p:spPr>
          <a:xfrm>
            <a:off x="916940" y="3425861"/>
            <a:ext cx="10363800" cy="923289"/>
          </a:xfrm>
          <a:prstGeom prst="rect">
            <a:avLst/>
          </a:prstGeom>
          <a:solidFill>
            <a:srgbClr val="C0E4F5">
              <a:alpha val="49803"/>
            </a:srgbClr>
          </a:solid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400"/>
              <a:buFont typeface="Arial"/>
              <a:buNone/>
            </a:pPr>
            <a:r>
              <a:rPr lang="ja-JP" sz="2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サプリメントに対する</a:t>
            </a:r>
            <a:r>
              <a:rPr lang="ja-JP" sz="3600" b="1" i="0" u="none" strike="noStrike" cap="none" dirty="0">
                <a:solidFill>
                  <a:srgbClr val="FF6600"/>
                </a:solidFill>
                <a:latin typeface="BIZ UDPゴシック" panose="020B0400000000000000" pitchFamily="50" charset="-128"/>
                <a:ea typeface="BIZ UDPゴシック" panose="020B0400000000000000" pitchFamily="50" charset="-128"/>
                <a:sym typeface="Arial"/>
              </a:rPr>
              <a:t>過度な</a:t>
            </a:r>
            <a:r>
              <a:rPr lang="ja-JP" altLang="en-US" sz="3600" b="1" dirty="0">
                <a:solidFill>
                  <a:srgbClr val="FF6600"/>
                </a:solidFill>
                <a:latin typeface="BIZ UDPゴシック" panose="020B0400000000000000" pitchFamily="50" charset="-128"/>
                <a:ea typeface="BIZ UDPゴシック" panose="020B0400000000000000" pitchFamily="50" charset="-128"/>
              </a:rPr>
              <a:t>信念</a:t>
            </a:r>
            <a:r>
              <a:rPr lang="ja-JP" sz="2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を抑え、健全</a:t>
            </a:r>
            <a:r>
              <a:rPr lang="ja-JP" altLang="en-US" sz="2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・賢明</a:t>
            </a:r>
            <a:r>
              <a:rPr lang="ja-JP" sz="2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な選択をすること</a:t>
            </a:r>
            <a:endParaRPr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253" name="Google Shape;253;p13"/>
          <p:cNvSpPr txBox="1"/>
          <p:nvPr/>
        </p:nvSpPr>
        <p:spPr>
          <a:xfrm>
            <a:off x="916940" y="4557817"/>
            <a:ext cx="10363800" cy="923289"/>
          </a:xfrm>
          <a:prstGeom prst="rect">
            <a:avLst/>
          </a:prstGeom>
          <a:solidFill>
            <a:srgbClr val="C0E4F5">
              <a:alpha val="49803"/>
            </a:srgbClr>
          </a:solid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3600"/>
              <a:buFont typeface="Arial"/>
              <a:buNone/>
            </a:pPr>
            <a:r>
              <a:rPr lang="ja-JP" sz="3600" b="1" i="0" u="none" strike="noStrike" cap="none" dirty="0">
                <a:solidFill>
                  <a:srgbClr val="FF6600"/>
                </a:solidFill>
                <a:latin typeface="BIZ UDPゴシック" panose="020B0400000000000000" pitchFamily="50" charset="-128"/>
                <a:ea typeface="BIZ UDPゴシック" panose="020B0400000000000000" pitchFamily="50" charset="-128"/>
                <a:sym typeface="Arial"/>
              </a:rPr>
              <a:t>倫理観・道徳観</a:t>
            </a:r>
            <a:r>
              <a:rPr lang="ja-JP" sz="2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を持ち、必要に応じて</a:t>
            </a:r>
            <a:r>
              <a:rPr lang="ja-JP" sz="3600" b="1" i="0" u="none" strike="noStrike" cap="none" dirty="0">
                <a:solidFill>
                  <a:srgbClr val="FF6600"/>
                </a:solidFill>
                <a:latin typeface="BIZ UDPゴシック" panose="020B0400000000000000" pitchFamily="50" charset="-128"/>
                <a:ea typeface="BIZ UDPゴシック" panose="020B0400000000000000" pitchFamily="50" charset="-128"/>
                <a:sym typeface="Arial"/>
              </a:rPr>
              <a:t>サポート</a:t>
            </a:r>
            <a:r>
              <a:rPr lang="ja-JP" sz="2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を求めること</a:t>
            </a:r>
            <a:endParaRPr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grpSp>
        <p:nvGrpSpPr>
          <p:cNvPr id="254" name="Google Shape;254;p13"/>
          <p:cNvGrpSpPr/>
          <p:nvPr/>
        </p:nvGrpSpPr>
        <p:grpSpPr>
          <a:xfrm>
            <a:off x="707239" y="4345592"/>
            <a:ext cx="407972" cy="424450"/>
            <a:chOff x="8357762" y="1269130"/>
            <a:chExt cx="407972" cy="424450"/>
          </a:xfrm>
        </p:grpSpPr>
        <p:sp>
          <p:nvSpPr>
            <p:cNvPr id="255" name="Google Shape;255;p13"/>
            <p:cNvSpPr/>
            <p:nvPr/>
          </p:nvSpPr>
          <p:spPr>
            <a:xfrm>
              <a:off x="8357762" y="1285608"/>
              <a:ext cx="407972" cy="407972"/>
            </a:xfrm>
            <a:prstGeom prst="ellipse">
              <a:avLst/>
            </a:prstGeom>
            <a:solidFill>
              <a:srgbClr val="2658A0"/>
            </a:solidFill>
            <a:ln w="19050" cap="flat" cmpd="sng">
              <a:solidFill>
                <a:srgbClr val="2658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256" name="Google Shape;256;p13"/>
            <p:cNvSpPr txBox="1"/>
            <p:nvPr/>
          </p:nvSpPr>
          <p:spPr>
            <a:xfrm>
              <a:off x="8371634" y="1269130"/>
              <a:ext cx="380232"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FFFFFF"/>
                  </a:solidFill>
                  <a:latin typeface="BIZ UDPゴシック" panose="020B0400000000000000" pitchFamily="50" charset="-128"/>
                  <a:ea typeface="BIZ UDPゴシック" panose="020B0400000000000000" pitchFamily="50" charset="-128"/>
                  <a:sym typeface="Arial"/>
                </a:rPr>
                <a:t>３</a:t>
              </a:r>
              <a:endParaRPr sz="1400" b="0" i="0" u="none" strike="noStrike" cap="none">
                <a:solidFill>
                  <a:srgbClr val="000000"/>
                </a:solidFill>
                <a:latin typeface="BIZ UDPゴシック" panose="020B0400000000000000" pitchFamily="50" charset="-128"/>
                <a:ea typeface="BIZ UDPゴシック" panose="020B0400000000000000" pitchFamily="50" charset="-128"/>
                <a:sym typeface="Arial"/>
              </a:endParaRPr>
            </a:p>
          </p:txBody>
        </p:sp>
      </p:grpSp>
      <p:grpSp>
        <p:nvGrpSpPr>
          <p:cNvPr id="257" name="Google Shape;257;p13"/>
          <p:cNvGrpSpPr/>
          <p:nvPr/>
        </p:nvGrpSpPr>
        <p:grpSpPr>
          <a:xfrm>
            <a:off x="707239" y="3216775"/>
            <a:ext cx="407972" cy="424450"/>
            <a:chOff x="8357762" y="1269130"/>
            <a:chExt cx="407972" cy="424450"/>
          </a:xfrm>
        </p:grpSpPr>
        <p:sp>
          <p:nvSpPr>
            <p:cNvPr id="258" name="Google Shape;258;p13"/>
            <p:cNvSpPr/>
            <p:nvPr/>
          </p:nvSpPr>
          <p:spPr>
            <a:xfrm>
              <a:off x="8357762" y="1285608"/>
              <a:ext cx="407972" cy="407972"/>
            </a:xfrm>
            <a:prstGeom prst="ellipse">
              <a:avLst/>
            </a:prstGeom>
            <a:solidFill>
              <a:srgbClr val="2658A0"/>
            </a:solidFill>
            <a:ln w="19050" cap="flat" cmpd="sng">
              <a:solidFill>
                <a:srgbClr val="2658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259" name="Google Shape;259;p13"/>
            <p:cNvSpPr txBox="1"/>
            <p:nvPr/>
          </p:nvSpPr>
          <p:spPr>
            <a:xfrm>
              <a:off x="8371634" y="1269130"/>
              <a:ext cx="380232"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FFFFFF"/>
                  </a:solidFill>
                  <a:latin typeface="BIZ UDPゴシック" panose="020B0400000000000000" pitchFamily="50" charset="-128"/>
                  <a:ea typeface="BIZ UDPゴシック" panose="020B0400000000000000" pitchFamily="50" charset="-128"/>
                  <a:sym typeface="Arial"/>
                </a:rPr>
                <a:t>２</a:t>
              </a:r>
              <a:endParaRPr sz="1400" b="0" i="0" u="none" strike="noStrike" cap="none">
                <a:solidFill>
                  <a:srgbClr val="000000"/>
                </a:solidFill>
                <a:latin typeface="BIZ UDPゴシック" panose="020B0400000000000000" pitchFamily="50" charset="-128"/>
                <a:ea typeface="BIZ UDPゴシック" panose="020B0400000000000000" pitchFamily="50" charset="-128"/>
                <a:sym typeface="Arial"/>
              </a:endParaRPr>
            </a:p>
          </p:txBody>
        </p:sp>
      </p:grpSp>
      <p:grpSp>
        <p:nvGrpSpPr>
          <p:cNvPr id="260" name="Google Shape;260;p13"/>
          <p:cNvGrpSpPr/>
          <p:nvPr/>
        </p:nvGrpSpPr>
        <p:grpSpPr>
          <a:xfrm>
            <a:off x="707239" y="2070073"/>
            <a:ext cx="407972" cy="424450"/>
            <a:chOff x="8357762" y="1269130"/>
            <a:chExt cx="407972" cy="424450"/>
          </a:xfrm>
        </p:grpSpPr>
        <p:sp>
          <p:nvSpPr>
            <p:cNvPr id="261" name="Google Shape;261;p13"/>
            <p:cNvSpPr/>
            <p:nvPr/>
          </p:nvSpPr>
          <p:spPr>
            <a:xfrm>
              <a:off x="8357762" y="1285608"/>
              <a:ext cx="407972" cy="407972"/>
            </a:xfrm>
            <a:prstGeom prst="ellipse">
              <a:avLst/>
            </a:prstGeom>
            <a:solidFill>
              <a:srgbClr val="2658A0"/>
            </a:solidFill>
            <a:ln w="19050" cap="flat" cmpd="sng">
              <a:solidFill>
                <a:srgbClr val="2658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262" name="Google Shape;262;p13"/>
            <p:cNvSpPr txBox="1"/>
            <p:nvPr/>
          </p:nvSpPr>
          <p:spPr>
            <a:xfrm>
              <a:off x="8388465" y="1269130"/>
              <a:ext cx="346569"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FFFFFF"/>
                  </a:solidFill>
                  <a:latin typeface="BIZ UDPゴシック" panose="020B0400000000000000" pitchFamily="50" charset="-128"/>
                  <a:ea typeface="BIZ UDPゴシック" panose="020B0400000000000000" pitchFamily="50" charset="-128"/>
                  <a:sym typeface="Arial"/>
                </a:rPr>
                <a:t>１</a:t>
              </a:r>
              <a:endParaRPr sz="1400" b="0" i="0" u="none" strike="noStrike" cap="none">
                <a:solidFill>
                  <a:srgbClr val="000000"/>
                </a:solidFill>
                <a:latin typeface="BIZ UDPゴシック" panose="020B0400000000000000" pitchFamily="50" charset="-128"/>
                <a:ea typeface="BIZ UDPゴシック" panose="020B0400000000000000" pitchFamily="50" charset="-128"/>
                <a:sym typeface="Arial"/>
              </a:endParaRPr>
            </a:p>
          </p:txBody>
        </p:sp>
      </p:grpSp>
      <p:sp>
        <p:nvSpPr>
          <p:cNvPr id="263" name="Google Shape;263;p13"/>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100" b="0" i="0" u="none" strike="noStrike" cap="none">
                <a:solidFill>
                  <a:srgbClr val="BFBFBF"/>
                </a:solidFill>
                <a:latin typeface="BIZ UDPゴシック" panose="020B0400000000000000" pitchFamily="50" charset="-128"/>
                <a:ea typeface="BIZ UDPゴシック" panose="020B0400000000000000" pitchFamily="50" charset="-128"/>
                <a:sym typeface="Arial"/>
              </a:rPr>
              <a:t>©UNIVAS アンチ・ドーピング教育</a:t>
            </a:r>
            <a:endParaRPr sz="1200" b="0" i="0" u="none" strike="noStrike" cap="none">
              <a:solidFill>
                <a:srgbClr val="BFBFBF"/>
              </a:solidFill>
              <a:latin typeface="BIZ UDPゴシック" panose="020B0400000000000000" pitchFamily="50" charset="-128"/>
              <a:ea typeface="BIZ UDPゴシック" panose="020B0400000000000000" pitchFamily="50" charset="-128"/>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randombar(horizontal)">
                                      <p:cBhvr>
                                        <p:cTn id="7" dur="500"/>
                                        <p:tgtEl>
                                          <p:spTgt spid="251"/>
                                        </p:tgtEl>
                                      </p:cBhvr>
                                    </p:animEffect>
                                  </p:childTnLst>
                                </p:cTn>
                              </p:par>
                              <p:par>
                                <p:cTn id="8" presetID="14" presetClass="entr" presetSubtype="10" fill="hold" nodeType="withEffect">
                                  <p:stCondLst>
                                    <p:cond delay="0"/>
                                  </p:stCondLst>
                                  <p:childTnLst>
                                    <p:set>
                                      <p:cBhvr>
                                        <p:cTn id="9" dur="1" fill="hold">
                                          <p:stCondLst>
                                            <p:cond delay="0"/>
                                          </p:stCondLst>
                                        </p:cTn>
                                        <p:tgtEl>
                                          <p:spTgt spid="260"/>
                                        </p:tgtEl>
                                        <p:attrNameLst>
                                          <p:attrName>style.visibility</p:attrName>
                                        </p:attrNameLst>
                                      </p:cBhvr>
                                      <p:to>
                                        <p:strVal val="visible"/>
                                      </p:to>
                                    </p:set>
                                    <p:animEffect transition="in" filter="randombar(horizontal)">
                                      <p:cBhvr>
                                        <p:cTn id="10" dur="500"/>
                                        <p:tgtEl>
                                          <p:spTgt spid="26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52"/>
                                        </p:tgtEl>
                                        <p:attrNameLst>
                                          <p:attrName>style.visibility</p:attrName>
                                        </p:attrNameLst>
                                      </p:cBhvr>
                                      <p:to>
                                        <p:strVal val="visible"/>
                                      </p:to>
                                    </p:set>
                                    <p:animEffect transition="in" filter="randombar(horizontal)">
                                      <p:cBhvr>
                                        <p:cTn id="15" dur="500"/>
                                        <p:tgtEl>
                                          <p:spTgt spid="252"/>
                                        </p:tgtEl>
                                      </p:cBhvr>
                                    </p:animEffect>
                                  </p:childTnLst>
                                </p:cTn>
                              </p:par>
                              <p:par>
                                <p:cTn id="16" presetID="14" presetClass="entr" presetSubtype="10" fill="hold" nodeType="withEffect">
                                  <p:stCondLst>
                                    <p:cond delay="0"/>
                                  </p:stCondLst>
                                  <p:childTnLst>
                                    <p:set>
                                      <p:cBhvr>
                                        <p:cTn id="17" dur="1" fill="hold">
                                          <p:stCondLst>
                                            <p:cond delay="0"/>
                                          </p:stCondLst>
                                        </p:cTn>
                                        <p:tgtEl>
                                          <p:spTgt spid="257"/>
                                        </p:tgtEl>
                                        <p:attrNameLst>
                                          <p:attrName>style.visibility</p:attrName>
                                        </p:attrNameLst>
                                      </p:cBhvr>
                                      <p:to>
                                        <p:strVal val="visible"/>
                                      </p:to>
                                    </p:set>
                                    <p:animEffect transition="in" filter="randombar(horizontal)">
                                      <p:cBhvr>
                                        <p:cTn id="18" dur="500"/>
                                        <p:tgtEl>
                                          <p:spTgt spid="25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53"/>
                                        </p:tgtEl>
                                        <p:attrNameLst>
                                          <p:attrName>style.visibility</p:attrName>
                                        </p:attrNameLst>
                                      </p:cBhvr>
                                      <p:to>
                                        <p:strVal val="visible"/>
                                      </p:to>
                                    </p:set>
                                    <p:animEffect transition="in" filter="randombar(horizontal)">
                                      <p:cBhvr>
                                        <p:cTn id="23" dur="500"/>
                                        <p:tgtEl>
                                          <p:spTgt spid="253"/>
                                        </p:tgtEl>
                                      </p:cBhvr>
                                    </p:animEffect>
                                  </p:childTnLst>
                                </p:cTn>
                              </p:par>
                              <p:par>
                                <p:cTn id="24" presetID="14" presetClass="entr" presetSubtype="10" fill="hold" nodeType="withEffect">
                                  <p:stCondLst>
                                    <p:cond delay="0"/>
                                  </p:stCondLst>
                                  <p:childTnLst>
                                    <p:set>
                                      <p:cBhvr>
                                        <p:cTn id="25" dur="1" fill="hold">
                                          <p:stCondLst>
                                            <p:cond delay="0"/>
                                          </p:stCondLst>
                                        </p:cTn>
                                        <p:tgtEl>
                                          <p:spTgt spid="254"/>
                                        </p:tgtEl>
                                        <p:attrNameLst>
                                          <p:attrName>style.visibility</p:attrName>
                                        </p:attrNameLst>
                                      </p:cBhvr>
                                      <p:to>
                                        <p:strVal val="visible"/>
                                      </p:to>
                                    </p:set>
                                    <p:animEffect transition="in" filter="randombar(horizontal)">
                                      <p:cBhvr>
                                        <p:cTn id="26" dur="5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8"/>
          <p:cNvSpPr txBox="1"/>
          <p:nvPr/>
        </p:nvSpPr>
        <p:spPr>
          <a:xfrm>
            <a:off x="18852" y="421983"/>
            <a:ext cx="121920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ja-JP" sz="36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クリーンスポーツの実現を目指して</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309" name="Google Shape;309;p18"/>
          <p:cNvSpPr txBox="1"/>
          <p:nvPr/>
        </p:nvSpPr>
        <p:spPr>
          <a:xfrm>
            <a:off x="0" y="75017"/>
            <a:ext cx="12192000"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dirty="0">
                <a:solidFill>
                  <a:srgbClr val="1F5C99"/>
                </a:solidFill>
                <a:latin typeface="BIZ UDPゴシック" panose="020B0400000000000000" pitchFamily="50" charset="-128"/>
                <a:ea typeface="BIZ UDPゴシック" panose="020B0400000000000000" pitchFamily="50" charset="-128"/>
                <a:sym typeface="Arial"/>
              </a:rPr>
              <a:t>大学生のためのドーピング防止教育</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pic>
        <p:nvPicPr>
          <p:cNvPr id="314" name="Google Shape;314;p18"/>
          <p:cNvPicPr preferRelativeResize="0"/>
          <p:nvPr/>
        </p:nvPicPr>
        <p:blipFill rotWithShape="1">
          <a:blip r:embed="rId3">
            <a:alphaModFix/>
          </a:blip>
          <a:srcRect/>
          <a:stretch/>
        </p:blipFill>
        <p:spPr>
          <a:xfrm>
            <a:off x="2428801" y="1296720"/>
            <a:ext cx="2588586" cy="3662878"/>
          </a:xfrm>
          <a:prstGeom prst="rect">
            <a:avLst/>
          </a:prstGeom>
          <a:noFill/>
          <a:ln w="9525" cap="flat" cmpd="sng">
            <a:solidFill>
              <a:srgbClr val="D0D0D0"/>
            </a:solidFill>
            <a:prstDash val="solid"/>
            <a:round/>
            <a:headEnd type="none" w="sm" len="sm"/>
            <a:tailEnd type="none" w="sm" len="sm"/>
          </a:ln>
        </p:spPr>
      </p:pic>
      <p:sp>
        <p:nvSpPr>
          <p:cNvPr id="315" name="Google Shape;315;p18"/>
          <p:cNvSpPr txBox="1"/>
          <p:nvPr/>
        </p:nvSpPr>
        <p:spPr>
          <a:xfrm>
            <a:off x="1992137" y="5100744"/>
            <a:ext cx="3376488"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教材テキスト</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pic>
        <p:nvPicPr>
          <p:cNvPr id="317" name="Google Shape;317;p18"/>
          <p:cNvPicPr preferRelativeResize="0"/>
          <p:nvPr/>
        </p:nvPicPr>
        <p:blipFill rotWithShape="1">
          <a:blip r:embed="rId4">
            <a:alphaModFix/>
          </a:blip>
          <a:srcRect/>
          <a:stretch/>
        </p:blipFill>
        <p:spPr>
          <a:xfrm>
            <a:off x="5856394" y="1850240"/>
            <a:ext cx="3899335" cy="2739988"/>
          </a:xfrm>
          <a:prstGeom prst="rect">
            <a:avLst/>
          </a:prstGeom>
          <a:noFill/>
          <a:ln>
            <a:noFill/>
          </a:ln>
        </p:spPr>
      </p:pic>
      <p:pic>
        <p:nvPicPr>
          <p:cNvPr id="318" name="Google Shape;318;p18"/>
          <p:cNvPicPr preferRelativeResize="0"/>
          <p:nvPr/>
        </p:nvPicPr>
        <p:blipFill rotWithShape="1">
          <a:blip r:embed="rId5">
            <a:alphaModFix/>
          </a:blip>
          <a:srcRect t="19973"/>
          <a:stretch/>
        </p:blipFill>
        <p:spPr>
          <a:xfrm>
            <a:off x="5411903" y="1312298"/>
            <a:ext cx="4788319" cy="516979"/>
          </a:xfrm>
          <a:prstGeom prst="rect">
            <a:avLst/>
          </a:prstGeom>
          <a:noFill/>
          <a:ln>
            <a:noFill/>
          </a:ln>
        </p:spPr>
      </p:pic>
      <p:sp>
        <p:nvSpPr>
          <p:cNvPr id="319" name="Google Shape;319;p18"/>
          <p:cNvSpPr txBox="1"/>
          <p:nvPr/>
        </p:nvSpPr>
        <p:spPr>
          <a:xfrm>
            <a:off x="6291693" y="4854523"/>
            <a:ext cx="325745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クリーンスポーツエピソード</a:t>
            </a:r>
            <a:endParaRPr sz="1600" b="1"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シナリオムービークリップ</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pic>
        <p:nvPicPr>
          <p:cNvPr id="2" name="Google Shape;65;p1">
            <a:extLst>
              <a:ext uri="{FF2B5EF4-FFF2-40B4-BE49-F238E27FC236}">
                <a16:creationId xmlns:a16="http://schemas.microsoft.com/office/drawing/2014/main" id="{92D3FB6D-E494-4789-12A4-7452DF03C063}"/>
              </a:ext>
            </a:extLst>
          </p:cNvPr>
          <p:cNvPicPr preferRelativeResize="0"/>
          <p:nvPr/>
        </p:nvPicPr>
        <p:blipFill rotWithShape="1">
          <a:blip r:embed="rId6">
            <a:alphaModFix/>
          </a:blip>
          <a:srcRect l="9131" t="54364" r="54141" b="8768"/>
          <a:stretch/>
        </p:blipFill>
        <p:spPr>
          <a:xfrm>
            <a:off x="6307922" y="5629621"/>
            <a:ext cx="1175643" cy="513662"/>
          </a:xfrm>
          <a:prstGeom prst="rect">
            <a:avLst/>
          </a:prstGeom>
          <a:noFill/>
          <a:ln>
            <a:noFill/>
          </a:ln>
        </p:spPr>
      </p:pic>
      <p:pic>
        <p:nvPicPr>
          <p:cNvPr id="3" name="Google Shape;65;p1">
            <a:extLst>
              <a:ext uri="{FF2B5EF4-FFF2-40B4-BE49-F238E27FC236}">
                <a16:creationId xmlns:a16="http://schemas.microsoft.com/office/drawing/2014/main" id="{1CF9597B-2A41-5409-17B8-7FAAD395C210}"/>
              </a:ext>
            </a:extLst>
          </p:cNvPr>
          <p:cNvPicPr preferRelativeResize="0"/>
          <p:nvPr/>
        </p:nvPicPr>
        <p:blipFill rotWithShape="1">
          <a:blip r:embed="rId6">
            <a:alphaModFix/>
          </a:blip>
          <a:srcRect l="20976" t="17343" r="20976" b="45636"/>
          <a:stretch/>
        </p:blipFill>
        <p:spPr>
          <a:xfrm>
            <a:off x="4237907" y="5628560"/>
            <a:ext cx="1858092" cy="515784"/>
          </a:xfrm>
          <a:prstGeom prst="rect">
            <a:avLst/>
          </a:prstGeom>
          <a:noFill/>
          <a:ln>
            <a:noFill/>
          </a:ln>
        </p:spPr>
      </p:pic>
      <p:sp>
        <p:nvSpPr>
          <p:cNvPr id="4" name="Google Shape;319;p18">
            <a:extLst>
              <a:ext uri="{FF2B5EF4-FFF2-40B4-BE49-F238E27FC236}">
                <a16:creationId xmlns:a16="http://schemas.microsoft.com/office/drawing/2014/main" id="{FCAD73DD-924C-30C4-0066-0472DB97E6B1}"/>
              </a:ext>
            </a:extLst>
          </p:cNvPr>
          <p:cNvSpPr txBox="1"/>
          <p:nvPr/>
        </p:nvSpPr>
        <p:spPr>
          <a:xfrm>
            <a:off x="4568757" y="6192333"/>
            <a:ext cx="3054485" cy="2615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altLang="en-US" sz="11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協力：日本アンチドーピング機構（</a:t>
            </a:r>
            <a:r>
              <a:rPr lang="en-US" altLang="ja-JP" sz="11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JADA</a:t>
            </a:r>
            <a:r>
              <a:rPr lang="ja-JP" altLang="en-US" sz="11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a:t>
            </a:r>
            <a:endParaRPr sz="11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5" name="Google Shape;319;p18">
            <a:extLst>
              <a:ext uri="{FF2B5EF4-FFF2-40B4-BE49-F238E27FC236}">
                <a16:creationId xmlns:a16="http://schemas.microsoft.com/office/drawing/2014/main" id="{E64D6A7E-6F22-0610-442D-F69614721862}"/>
              </a:ext>
            </a:extLst>
          </p:cNvPr>
          <p:cNvSpPr txBox="1"/>
          <p:nvPr/>
        </p:nvSpPr>
        <p:spPr>
          <a:xfrm>
            <a:off x="4640580" y="6599549"/>
            <a:ext cx="7570272" cy="24618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altLang="ja-JP" sz="1000" dirty="0">
                <a:latin typeface="BIZ UDPゴシック" panose="020B0400000000000000" pitchFamily="50" charset="-128"/>
                <a:ea typeface="BIZ UDPゴシック" panose="020B0400000000000000" pitchFamily="50" charset="-128"/>
              </a:rPr>
              <a:t>※</a:t>
            </a:r>
            <a:r>
              <a:rPr lang="ja-JP" altLang="en-US" sz="10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本資料の内容は著作権法により保護されています。無断での改変、を禁じます。ご理解とご協力をお願いいたします。</a:t>
            </a:r>
            <a:endParaRPr sz="10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100" b="0" i="0" u="none" strike="noStrike" cap="none">
                <a:solidFill>
                  <a:srgbClr val="BFBFBF"/>
                </a:solidFill>
                <a:latin typeface="BIZ UDPゴシック" panose="020B0400000000000000" pitchFamily="50" charset="-128"/>
                <a:ea typeface="BIZ UDPゴシック" panose="020B0400000000000000" pitchFamily="50" charset="-128"/>
                <a:sym typeface="Arial"/>
              </a:rPr>
              <a:t>©UNIVAS アンチ・ドーピング教育</a:t>
            </a:r>
            <a:endParaRPr sz="1200" b="0" i="0" u="none" strike="noStrike" cap="none">
              <a:solidFill>
                <a:srgbClr val="BFBFBF"/>
              </a:solidFill>
              <a:latin typeface="BIZ UDPゴシック" panose="020B0400000000000000" pitchFamily="50" charset="-128"/>
              <a:ea typeface="BIZ UDPゴシック" panose="020B0400000000000000" pitchFamily="50" charset="-128"/>
              <a:sym typeface="Arial"/>
            </a:endParaRPr>
          </a:p>
        </p:txBody>
      </p:sp>
      <p:sp>
        <p:nvSpPr>
          <p:cNvPr id="75" name="Google Shape;75;p2"/>
          <p:cNvSpPr txBox="1">
            <a:spLocks noGrp="1"/>
          </p:cNvSpPr>
          <p:nvPr>
            <p:ph type="sldNum" idx="12"/>
          </p:nvPr>
        </p:nvSpPr>
        <p:spPr>
          <a:xfrm>
            <a:off x="9515475" y="6486525"/>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FFFFFF"/>
                </a:solidFill>
                <a:latin typeface="BIZ UDPゴシック" panose="020B0400000000000000" pitchFamily="50" charset="-128"/>
                <a:ea typeface="BIZ UDPゴシック" panose="020B0400000000000000" pitchFamily="50" charset="-128"/>
                <a:sym typeface="Arial"/>
              </a:rPr>
              <a:t>1</a:t>
            </a:fld>
            <a:endParaRPr sz="1200" b="0" i="0" u="none" strike="noStrike" cap="none">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76" name="Google Shape;76;p2"/>
          <p:cNvSpPr txBox="1"/>
          <p:nvPr/>
        </p:nvSpPr>
        <p:spPr>
          <a:xfrm>
            <a:off x="1288476" y="2177762"/>
            <a:ext cx="9568294" cy="2780977"/>
          </a:xfrm>
          <a:prstGeom prst="rect">
            <a:avLst/>
          </a:prstGeom>
          <a:noFill/>
          <a:ln>
            <a:noFill/>
          </a:ln>
        </p:spPr>
        <p:txBody>
          <a:bodyPr spcFirstLastPara="1" wrap="square" lIns="91425" tIns="45700" rIns="91425" bIns="45700" anchor="t" anchorCtr="0">
            <a:spAutoFit/>
          </a:bodyPr>
          <a:lstStyle/>
          <a:p>
            <a:pPr marR="0" lvl="0" algn="l" rtl="0">
              <a:lnSpc>
                <a:spcPct val="156250"/>
              </a:lnSpc>
              <a:spcBef>
                <a:spcPts val="0"/>
              </a:spcBef>
              <a:spcAft>
                <a:spcPts val="0"/>
              </a:spcAft>
              <a:buClr>
                <a:srgbClr val="000000"/>
              </a:buClr>
              <a:buSzPts val="3200"/>
            </a:pPr>
            <a:r>
              <a:rPr lang="ja-JP" altLang="en-US" sz="2800" dirty="0">
                <a:solidFill>
                  <a:srgbClr val="437DA8"/>
                </a:solidFill>
                <a:latin typeface="BIZ UDPゴシック" panose="020B0400000000000000" pitchFamily="50" charset="-128"/>
                <a:ea typeface="BIZ UDPゴシック" panose="020B0400000000000000" pitchFamily="50" charset="-128"/>
              </a:rPr>
              <a:t>❶</a:t>
            </a:r>
            <a:r>
              <a:rPr lang="ja-JP" altLang="en-US" sz="2800" dirty="0">
                <a:solidFill>
                  <a:schemeClr val="tx1"/>
                </a:solidFill>
                <a:latin typeface="BIZ UDPゴシック" panose="020B0400000000000000" pitchFamily="50" charset="-128"/>
                <a:ea typeface="BIZ UDPゴシック" panose="020B0400000000000000" pitchFamily="50" charset="-128"/>
              </a:rPr>
              <a:t>　ドーピングのない</a:t>
            </a:r>
            <a:r>
              <a:rPr lang="ja-JP" sz="2800" b="0" i="0" u="none" strike="noStrike" cap="none" dirty="0">
                <a:solidFill>
                  <a:schemeClr val="tx1"/>
                </a:solidFill>
                <a:latin typeface="BIZ UDPゴシック" panose="020B0400000000000000" pitchFamily="50" charset="-128"/>
                <a:ea typeface="BIZ UDPゴシック" panose="020B0400000000000000" pitchFamily="50" charset="-128"/>
                <a:sym typeface="Arial"/>
              </a:rPr>
              <a:t>クリーン</a:t>
            </a:r>
            <a:r>
              <a:rPr lang="ja-JP" altLang="en-US" sz="2800" b="0" i="0" u="none" strike="noStrike" cap="none" dirty="0">
                <a:solidFill>
                  <a:schemeClr val="tx1"/>
                </a:solidFill>
                <a:latin typeface="BIZ UDPゴシック" panose="020B0400000000000000" pitchFamily="50" charset="-128"/>
                <a:ea typeface="BIZ UDPゴシック" panose="020B0400000000000000" pitchFamily="50" charset="-128"/>
                <a:sym typeface="Arial"/>
              </a:rPr>
              <a:t>スポーツ</a:t>
            </a:r>
            <a:r>
              <a:rPr lang="ja-JP" sz="2800" b="0" i="0" u="none" strike="noStrike" cap="none" dirty="0">
                <a:solidFill>
                  <a:schemeClr val="tx1"/>
                </a:solidFill>
                <a:latin typeface="BIZ UDPゴシック" panose="020B0400000000000000" pitchFamily="50" charset="-128"/>
                <a:ea typeface="BIZ UDPゴシック" panose="020B0400000000000000" pitchFamily="50" charset="-128"/>
                <a:sym typeface="Arial"/>
              </a:rPr>
              <a:t>の重要性を</a:t>
            </a:r>
            <a:r>
              <a:rPr lang="ja-JP" altLang="en-US" sz="2800" b="0" i="0" u="none" strike="noStrike" cap="none" dirty="0">
                <a:solidFill>
                  <a:schemeClr val="tx1"/>
                </a:solidFill>
                <a:latin typeface="BIZ UDPゴシック" panose="020B0400000000000000" pitchFamily="50" charset="-128"/>
                <a:ea typeface="BIZ UDPゴシック" panose="020B0400000000000000" pitchFamily="50" charset="-128"/>
                <a:sym typeface="Arial"/>
              </a:rPr>
              <a:t>認識</a:t>
            </a:r>
            <a:r>
              <a:rPr lang="ja-JP" sz="2800" b="0" i="0" u="none" strike="noStrike" cap="none" dirty="0">
                <a:solidFill>
                  <a:schemeClr val="tx1"/>
                </a:solidFill>
                <a:latin typeface="BIZ UDPゴシック" panose="020B0400000000000000" pitchFamily="50" charset="-128"/>
                <a:ea typeface="BIZ UDPゴシック" panose="020B0400000000000000" pitchFamily="50" charset="-128"/>
                <a:sym typeface="Arial"/>
              </a:rPr>
              <a:t>する</a:t>
            </a:r>
            <a:endParaRPr sz="2800" b="0" i="0" u="none" strike="noStrike" cap="none" dirty="0">
              <a:solidFill>
                <a:schemeClr val="tx1"/>
              </a:solidFill>
              <a:latin typeface="BIZ UDPゴシック" panose="020B0400000000000000" pitchFamily="50" charset="-128"/>
              <a:ea typeface="BIZ UDPゴシック" panose="020B0400000000000000" pitchFamily="50" charset="-128"/>
              <a:sym typeface="Arial"/>
            </a:endParaRPr>
          </a:p>
          <a:p>
            <a:pPr marR="0" lvl="0" algn="l" rtl="0">
              <a:lnSpc>
                <a:spcPct val="156250"/>
              </a:lnSpc>
              <a:spcBef>
                <a:spcPts val="0"/>
              </a:spcBef>
              <a:spcAft>
                <a:spcPts val="0"/>
              </a:spcAft>
              <a:buClr>
                <a:srgbClr val="000000"/>
              </a:buClr>
              <a:buSzPts val="3200"/>
            </a:pPr>
            <a:r>
              <a:rPr lang="ja-JP" altLang="en-US" sz="2800" b="0" i="0" u="none" strike="noStrike" cap="none" dirty="0">
                <a:solidFill>
                  <a:srgbClr val="437DA8"/>
                </a:solidFill>
                <a:latin typeface="BIZ UDPゴシック" panose="020B0400000000000000" pitchFamily="50" charset="-128"/>
                <a:ea typeface="BIZ UDPゴシック" panose="020B0400000000000000" pitchFamily="50" charset="-128"/>
                <a:sym typeface="Arial"/>
              </a:rPr>
              <a:t>❷</a:t>
            </a:r>
            <a:r>
              <a:rPr lang="ja-JP" altLang="en-US"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　</a:t>
            </a:r>
            <a: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パフォーマンス向上のプレッシャーを</a:t>
            </a:r>
            <a:r>
              <a:rPr lang="ja-JP" altLang="en-US" sz="2800" b="0" i="0" u="none" strike="noStrike" cap="none" dirty="0">
                <a:solidFill>
                  <a:schemeClr val="tx1"/>
                </a:solidFill>
                <a:latin typeface="BIZ UDPゴシック" panose="020B0400000000000000" pitchFamily="50" charset="-128"/>
                <a:ea typeface="BIZ UDPゴシック" panose="020B0400000000000000" pitchFamily="50" charset="-128"/>
                <a:sym typeface="Arial"/>
              </a:rPr>
              <a:t>理解</a:t>
            </a:r>
            <a: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する</a:t>
            </a:r>
            <a:endParaRPr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a:p>
            <a:pPr marR="0" lvl="0" algn="l" rtl="0">
              <a:lnSpc>
                <a:spcPct val="156250"/>
              </a:lnSpc>
              <a:spcBef>
                <a:spcPts val="0"/>
              </a:spcBef>
              <a:spcAft>
                <a:spcPts val="0"/>
              </a:spcAft>
              <a:buClr>
                <a:srgbClr val="000000"/>
              </a:buClr>
              <a:buSzPts val="3200"/>
            </a:pPr>
            <a:r>
              <a:rPr lang="ja-JP" altLang="en-US" sz="2800" b="0" i="0" u="none" strike="noStrike" cap="none" dirty="0">
                <a:solidFill>
                  <a:srgbClr val="437DA8"/>
                </a:solidFill>
                <a:latin typeface="BIZ UDPゴシック" panose="020B0400000000000000" pitchFamily="50" charset="-128"/>
                <a:ea typeface="BIZ UDPゴシック" panose="020B0400000000000000" pitchFamily="50" charset="-128"/>
                <a:sym typeface="Arial"/>
              </a:rPr>
              <a:t>❸</a:t>
            </a:r>
            <a:r>
              <a:rPr lang="ja-JP" altLang="en-US"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　</a:t>
            </a:r>
            <a: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ドーピングがもたらす結果と影響を理解する</a:t>
            </a:r>
            <a:endParaRPr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a:p>
            <a:pPr marR="0" lvl="0" algn="l" rtl="0">
              <a:lnSpc>
                <a:spcPct val="156250"/>
              </a:lnSpc>
              <a:spcBef>
                <a:spcPts val="0"/>
              </a:spcBef>
              <a:spcAft>
                <a:spcPts val="0"/>
              </a:spcAft>
              <a:buClr>
                <a:srgbClr val="000000"/>
              </a:buClr>
              <a:buSzPts val="3200"/>
            </a:pPr>
            <a:r>
              <a:rPr lang="ja-JP" altLang="en-US" sz="2800" dirty="0">
                <a:solidFill>
                  <a:srgbClr val="437DA8"/>
                </a:solidFill>
                <a:latin typeface="BIZ UDPゴシック" panose="020B0400000000000000" pitchFamily="50" charset="-128"/>
                <a:ea typeface="BIZ UDPゴシック" panose="020B0400000000000000" pitchFamily="50" charset="-128"/>
              </a:rPr>
              <a:t>❹</a:t>
            </a:r>
            <a:r>
              <a:rPr lang="ja-JP" altLang="en-US" sz="2800" dirty="0">
                <a:latin typeface="BIZ UDPゴシック" panose="020B0400000000000000" pitchFamily="50" charset="-128"/>
                <a:ea typeface="BIZ UDPゴシック" panose="020B0400000000000000" pitchFamily="50" charset="-128"/>
              </a:rPr>
              <a:t>　</a:t>
            </a:r>
            <a: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クリーンスポーツ実現のための</a:t>
            </a:r>
            <a:r>
              <a:rPr lang="ja-JP" altLang="en-US" sz="2800" dirty="0">
                <a:latin typeface="BIZ UDPゴシック" panose="020B0400000000000000" pitchFamily="50" charset="-128"/>
                <a:ea typeface="BIZ UDPゴシック" panose="020B0400000000000000" pitchFamily="50" charset="-128"/>
              </a:rPr>
              <a:t>行動</a:t>
            </a:r>
            <a: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を考える</a:t>
            </a:r>
            <a:endParaRPr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77" name="Google Shape;77;p2"/>
          <p:cNvSpPr txBox="1"/>
          <p:nvPr/>
        </p:nvSpPr>
        <p:spPr>
          <a:xfrm>
            <a:off x="1288476" y="1306421"/>
            <a:ext cx="3518998" cy="523180"/>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2800"/>
              <a:buFont typeface="Arial"/>
              <a:buNone/>
            </a:pPr>
            <a:r>
              <a:rPr lang="ja-JP" sz="2800" b="1" i="0" u="none" strike="noStrike" cap="none" dirty="0">
                <a:solidFill>
                  <a:srgbClr val="437DA8"/>
                </a:solidFill>
                <a:latin typeface="BIZ UDPゴシック" panose="020B0400000000000000" pitchFamily="50" charset="-128"/>
                <a:ea typeface="BIZ UDPゴシック" panose="020B0400000000000000" pitchFamily="50" charset="-128"/>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学習</a:t>
            </a:r>
            <a:r>
              <a:rPr lang="ja-JP" altLang="en-US" sz="2800" b="1" i="0" u="none" strike="noStrike" cap="none" dirty="0">
                <a:solidFill>
                  <a:srgbClr val="437DA8"/>
                </a:solidFill>
                <a:latin typeface="BIZ UDPゴシック" panose="020B0400000000000000" pitchFamily="50" charset="-128"/>
                <a:ea typeface="BIZ UDPゴシック" panose="020B0400000000000000" pitchFamily="50" charset="-128"/>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コンテンツ</a:t>
            </a:r>
            <a:endParaRPr sz="2800" b="1" i="0" u="none" strike="noStrike" cap="none" dirty="0">
              <a:solidFill>
                <a:srgbClr val="437DA8"/>
              </a:solidFill>
              <a:latin typeface="BIZ UDPゴシック" panose="020B0400000000000000" pitchFamily="50" charset="-128"/>
              <a:ea typeface="BIZ UDPゴシック" panose="020B0400000000000000" pitchFamily="50" charset="-128"/>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3"/>
          <p:cNvSpPr txBox="1">
            <a:spLocks noGrp="1"/>
          </p:cNvSpPr>
          <p:nvPr>
            <p:ph type="sldNum" idx="12"/>
          </p:nvPr>
        </p:nvSpPr>
        <p:spPr>
          <a:xfrm>
            <a:off x="10986654" y="6492875"/>
            <a:ext cx="1205345"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FFFFFF"/>
                </a:solidFill>
                <a:latin typeface="BIZ UDPゴシック" panose="020B0400000000000000" pitchFamily="50" charset="-128"/>
                <a:ea typeface="BIZ UDPゴシック" panose="020B0400000000000000" pitchFamily="50" charset="-128"/>
                <a:sym typeface="Arial"/>
              </a:rPr>
              <a:t>2</a:t>
            </a:fld>
            <a:endParaRPr sz="1200" b="0" i="0" u="none" strike="noStrike" cap="none">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84" name="Google Shape;84;p3"/>
          <p:cNvSpPr txBox="1"/>
          <p:nvPr/>
        </p:nvSpPr>
        <p:spPr>
          <a:xfrm>
            <a:off x="3753146" y="492780"/>
            <a:ext cx="4666662"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a:solidFill>
                  <a:srgbClr val="437DA8"/>
                </a:solidFill>
                <a:latin typeface="BIZ UDPゴシック" panose="020B0400000000000000" pitchFamily="50" charset="-128"/>
                <a:ea typeface="BIZ UDPゴシック" panose="020B0400000000000000" pitchFamily="50" charset="-128"/>
                <a:sym typeface="Arial"/>
              </a:rPr>
              <a:t>クリーンスポーツ教育の前提</a:t>
            </a:r>
            <a:endParaRPr sz="2800" b="1" i="0" u="none" strike="noStrike" cap="none">
              <a:solidFill>
                <a:srgbClr val="437DA8"/>
              </a:solidFill>
              <a:latin typeface="BIZ UDPゴシック" panose="020B0400000000000000" pitchFamily="50" charset="-128"/>
              <a:ea typeface="BIZ UDPゴシック" panose="020B0400000000000000" pitchFamily="50" charset="-128"/>
              <a:sym typeface="Arial"/>
            </a:endParaRPr>
          </a:p>
        </p:txBody>
      </p:sp>
      <p:pic>
        <p:nvPicPr>
          <p:cNvPr id="85" name="Google Shape;85;p3" descr="グラフ, 棒グラフ&#10;&#10;自動的に生成された説明"/>
          <p:cNvPicPr preferRelativeResize="0"/>
          <p:nvPr/>
        </p:nvPicPr>
        <p:blipFill rotWithShape="1">
          <a:blip r:embed="rId3">
            <a:alphaModFix/>
          </a:blip>
          <a:srcRect l="271" r="268" b="1169"/>
          <a:stretch/>
        </p:blipFill>
        <p:spPr>
          <a:xfrm>
            <a:off x="2784230" y="1129368"/>
            <a:ext cx="6623540" cy="3229078"/>
          </a:xfrm>
          <a:prstGeom prst="rect">
            <a:avLst/>
          </a:prstGeom>
          <a:noFill/>
          <a:ln>
            <a:noFill/>
          </a:ln>
        </p:spPr>
      </p:pic>
      <p:sp>
        <p:nvSpPr>
          <p:cNvPr id="86" name="Google Shape;86;p3"/>
          <p:cNvSpPr txBox="1"/>
          <p:nvPr/>
        </p:nvSpPr>
        <p:spPr>
          <a:xfrm>
            <a:off x="916940" y="4435382"/>
            <a:ext cx="10363835" cy="1077218"/>
          </a:xfrm>
          <a:prstGeom prst="rect">
            <a:avLst/>
          </a:prstGeom>
          <a:solidFill>
            <a:srgbClr val="D8D8D8">
              <a:alpha val="49803"/>
            </a:srgbClr>
          </a:solidFill>
          <a:ln>
            <a:noFill/>
          </a:ln>
        </p:spPr>
        <p:txBody>
          <a:bodyPr spcFirstLastPara="1" wrap="square" lIns="91425" tIns="45700" rIns="91425" bIns="45700" anchor="t" anchorCtr="0">
            <a:spAutoFit/>
          </a:bodyPr>
          <a:lstStyle/>
          <a:p>
            <a:pPr lvl="0" algn="ctr">
              <a:buSzPts val="2800"/>
            </a:pPr>
            <a: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大学生にとって</a:t>
            </a:r>
            <a:r>
              <a:rPr lang="ja-JP" altLang="ja-JP" sz="2800" dirty="0">
                <a:latin typeface="BIZ UDPゴシック" panose="020B0400000000000000" pitchFamily="50" charset="-128"/>
                <a:ea typeface="BIZ UDPゴシック" panose="020B0400000000000000" pitchFamily="50" charset="-128"/>
              </a:rPr>
              <a:t>クリーンスポーツ</a:t>
            </a:r>
            <a:r>
              <a:rPr lang="ja-JP" altLang="en-US" sz="2800" dirty="0">
                <a:latin typeface="BIZ UDPゴシック" panose="020B0400000000000000" pitchFamily="50" charset="-128"/>
                <a:ea typeface="BIZ UDPゴシック" panose="020B0400000000000000" pitchFamily="50" charset="-128"/>
              </a:rPr>
              <a:t>を実現することは</a:t>
            </a:r>
            <a:endParaRPr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a:p>
            <a:pPr marL="0" marR="0" lvl="0" indent="0" algn="ctr" rtl="0">
              <a:lnSpc>
                <a:spcPct val="100000"/>
              </a:lnSpc>
              <a:spcBef>
                <a:spcPts val="0"/>
              </a:spcBef>
              <a:spcAft>
                <a:spcPts val="0"/>
              </a:spcAft>
              <a:buClr>
                <a:srgbClr val="000000"/>
              </a:buClr>
              <a:buSzPts val="3600"/>
              <a:buFont typeface="Arial"/>
              <a:buNone/>
            </a:pPr>
            <a:r>
              <a:rPr lang="ja-JP" sz="3600" b="1" i="0" u="none" strike="noStrike" cap="none" dirty="0">
                <a:solidFill>
                  <a:srgbClr val="FF6600"/>
                </a:solidFill>
                <a:latin typeface="BIZ UDPゴシック" panose="020B0400000000000000" pitchFamily="50" charset="-128"/>
                <a:ea typeface="BIZ UDPゴシック" panose="020B0400000000000000" pitchFamily="50" charset="-128"/>
                <a:sym typeface="Arial"/>
              </a:rPr>
              <a:t>基本的な前提</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grpSp>
        <p:nvGrpSpPr>
          <p:cNvPr id="87" name="Google Shape;87;p3"/>
          <p:cNvGrpSpPr/>
          <p:nvPr/>
        </p:nvGrpSpPr>
        <p:grpSpPr>
          <a:xfrm>
            <a:off x="10091930" y="569724"/>
            <a:ext cx="1067969" cy="369332"/>
            <a:chOff x="10142730" y="646668"/>
            <a:chExt cx="1067969" cy="369332"/>
          </a:xfrm>
        </p:grpSpPr>
        <p:pic>
          <p:nvPicPr>
            <p:cNvPr id="88" name="Google Shape;88;p3" descr="アイコン&#10;&#10;自動的に生成された説明"/>
            <p:cNvPicPr preferRelativeResize="0"/>
            <p:nvPr/>
          </p:nvPicPr>
          <p:blipFill rotWithShape="1">
            <a:blip r:embed="rId4">
              <a:alphaModFix/>
            </a:blip>
            <a:srcRect/>
            <a:stretch/>
          </p:blipFill>
          <p:spPr>
            <a:xfrm>
              <a:off x="10142730" y="686575"/>
              <a:ext cx="402840" cy="289518"/>
            </a:xfrm>
            <a:prstGeom prst="rect">
              <a:avLst/>
            </a:prstGeom>
            <a:noFill/>
            <a:ln>
              <a:noFill/>
            </a:ln>
          </p:spPr>
        </p:pic>
        <p:sp>
          <p:nvSpPr>
            <p:cNvPr id="89" name="Google Shape;89;p3"/>
            <p:cNvSpPr txBox="1"/>
            <p:nvPr/>
          </p:nvSpPr>
          <p:spPr>
            <a:xfrm>
              <a:off x="10531701" y="646668"/>
              <a:ext cx="678998"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rgbClr val="000000"/>
                  </a:solidFill>
                  <a:latin typeface="BIZ UDPゴシック" panose="020B0400000000000000" pitchFamily="50" charset="-128"/>
                  <a:ea typeface="BIZ UDPゴシック" panose="020B0400000000000000" pitchFamily="50" charset="-128"/>
                  <a:sym typeface="Arial"/>
                </a:rPr>
                <a:t>P7</a:t>
              </a:r>
              <a:endParaRPr sz="1400" b="0" i="0" u="none" strike="noStrike" cap="none">
                <a:solidFill>
                  <a:srgbClr val="000000"/>
                </a:solidFill>
                <a:latin typeface="BIZ UDPゴシック" panose="020B0400000000000000" pitchFamily="50" charset="-128"/>
                <a:ea typeface="BIZ UDPゴシック" panose="020B0400000000000000" pitchFamily="50" charset="-128"/>
                <a:sym typeface="Arial"/>
              </a:endParaRPr>
            </a:p>
          </p:txBody>
        </p:sp>
      </p:grpSp>
      <p:sp>
        <p:nvSpPr>
          <p:cNvPr id="90" name="Google Shape;90;p3"/>
          <p:cNvSpPr/>
          <p:nvPr/>
        </p:nvSpPr>
        <p:spPr>
          <a:xfrm>
            <a:off x="4772475" y="1758484"/>
            <a:ext cx="4690160" cy="1812988"/>
          </a:xfrm>
          <a:prstGeom prst="roundRect">
            <a:avLst>
              <a:gd name="adj" fmla="val 16667"/>
            </a:avLst>
          </a:prstGeom>
          <a:noFill/>
          <a:ln w="76200" cap="flat" cmpd="sng">
            <a:solidFill>
              <a:srgbClr val="FF6600">
                <a:alpha val="89019"/>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93" name="Google Shape;93;p3"/>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100" b="0" i="0" u="none" strike="noStrike" cap="none">
                <a:solidFill>
                  <a:srgbClr val="BFBFBF"/>
                </a:solidFill>
                <a:latin typeface="BIZ UDPゴシック" panose="020B0400000000000000" pitchFamily="50" charset="-128"/>
                <a:ea typeface="BIZ UDPゴシック" panose="020B0400000000000000" pitchFamily="50" charset="-128"/>
                <a:sym typeface="Arial"/>
              </a:rPr>
              <a:t>©UNIVAS アンチ・ドーピング教育</a:t>
            </a:r>
            <a:endParaRPr sz="1200" b="0" i="0" u="none" strike="noStrike" cap="none">
              <a:solidFill>
                <a:srgbClr val="BFBFBF"/>
              </a:solidFill>
              <a:latin typeface="BIZ UDPゴシック" panose="020B0400000000000000" pitchFamily="50" charset="-128"/>
              <a:ea typeface="BIZ UDPゴシック" panose="020B0400000000000000" pitchFamily="50" charset="-128"/>
              <a:sym typeface="Arial"/>
            </a:endParaRPr>
          </a:p>
        </p:txBody>
      </p:sp>
      <p:sp>
        <p:nvSpPr>
          <p:cNvPr id="3" name="Google Shape;91;p36">
            <a:extLst>
              <a:ext uri="{FF2B5EF4-FFF2-40B4-BE49-F238E27FC236}">
                <a16:creationId xmlns:a16="http://schemas.microsoft.com/office/drawing/2014/main" id="{66B60EA4-A7B5-C6C7-2B21-20BD9CACE894}"/>
              </a:ext>
            </a:extLst>
          </p:cNvPr>
          <p:cNvSpPr txBox="1"/>
          <p:nvPr/>
        </p:nvSpPr>
        <p:spPr>
          <a:xfrm>
            <a:off x="4947385" y="5831482"/>
            <a:ext cx="6333390" cy="52318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altLang="ja-JP" sz="1400" b="0" i="0" u="none" strike="noStrike" cap="none" dirty="0">
                <a:solidFill>
                  <a:srgbClr val="0B769F"/>
                </a:solidFill>
                <a:latin typeface="BIZ UDPゴシック" panose="020B0400000000000000" pitchFamily="50" charset="-128"/>
                <a:ea typeface="BIZ UDPゴシック" panose="020B0400000000000000" pitchFamily="50" charset="-128"/>
                <a:sym typeface="Arial"/>
              </a:rPr>
              <a:t>2023</a:t>
            </a:r>
            <a:r>
              <a:rPr lang="ja-JP" altLang="en-US" sz="1400" b="0" i="0" u="none" strike="noStrike" cap="none" dirty="0">
                <a:solidFill>
                  <a:srgbClr val="0B769F"/>
                </a:solidFill>
                <a:latin typeface="BIZ UDPゴシック" panose="020B0400000000000000" pitchFamily="50" charset="-128"/>
                <a:ea typeface="BIZ UDPゴシック" panose="020B0400000000000000" pitchFamily="50" charset="-128"/>
                <a:sym typeface="Arial"/>
              </a:rPr>
              <a:t>年度調査大学</a:t>
            </a:r>
            <a:r>
              <a:rPr lang="ja-JP" sz="1400" b="0" i="0" u="none" strike="noStrike" cap="none" dirty="0">
                <a:solidFill>
                  <a:srgbClr val="0B769F"/>
                </a:solidFill>
                <a:latin typeface="BIZ UDPゴシック" panose="020B0400000000000000" pitchFamily="50" charset="-128"/>
                <a:ea typeface="BIZ UDPゴシック" panose="020B0400000000000000" pitchFamily="50" charset="-128"/>
                <a:sym typeface="Arial"/>
              </a:rPr>
              <a:t>スポーツのアスリート及びサポートスタッフ1000名が回答</a:t>
            </a:r>
            <a:endParaRPr sz="1400" b="0" i="0" u="none" strike="noStrike" cap="none" dirty="0">
              <a:solidFill>
                <a:srgbClr val="0B769F"/>
              </a:solidFill>
              <a:latin typeface="BIZ UDPゴシック" panose="020B0400000000000000" pitchFamily="50" charset="-128"/>
              <a:ea typeface="BIZ UDPゴシック" panose="020B0400000000000000" pitchFamily="50" charset="-128"/>
              <a:sym typeface="Arial"/>
            </a:endParaRPr>
          </a:p>
          <a:p>
            <a:pPr marL="0" marR="0" lvl="0" indent="0" algn="r" rtl="0">
              <a:lnSpc>
                <a:spcPct val="100000"/>
              </a:lnSpc>
              <a:spcBef>
                <a:spcPts val="0"/>
              </a:spcBef>
              <a:spcAft>
                <a:spcPts val="0"/>
              </a:spcAft>
              <a:buClr>
                <a:srgbClr val="000000"/>
              </a:buClr>
              <a:buSzPts val="1400"/>
              <a:buFont typeface="Arial"/>
              <a:buNone/>
            </a:pPr>
            <a:r>
              <a:rPr lang="ja-JP" sz="1400" b="0" i="0" u="none" strike="noStrike" cap="none" dirty="0">
                <a:solidFill>
                  <a:srgbClr val="0B769F"/>
                </a:solidFill>
                <a:latin typeface="BIZ UDPゴシック" panose="020B0400000000000000" pitchFamily="50" charset="-128"/>
                <a:ea typeface="BIZ UDPゴシック" panose="020B0400000000000000" pitchFamily="50" charset="-128"/>
                <a:sym typeface="Arial"/>
              </a:rPr>
              <a:t>学生アスリート877名・学生サポートスタッフ：123名</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4" name="Google Shape;90;p36">
            <a:extLst>
              <a:ext uri="{FF2B5EF4-FFF2-40B4-BE49-F238E27FC236}">
                <a16:creationId xmlns:a16="http://schemas.microsoft.com/office/drawing/2014/main" id="{FD7941C3-C698-4E7C-3BB2-99882D688A14}"/>
              </a:ext>
            </a:extLst>
          </p:cNvPr>
          <p:cNvSpPr txBox="1"/>
          <p:nvPr/>
        </p:nvSpPr>
        <p:spPr>
          <a:xfrm>
            <a:off x="6664118" y="5558477"/>
            <a:ext cx="4616657" cy="30773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altLang="ja-JP"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UNIVAS(2023)</a:t>
            </a:r>
            <a:r>
              <a:rPr lang="ja-JP"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クリーンスポーツの実現を目指して</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20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fade">
                                      <p:cBhvr>
                                        <p:cTn id="12" dur="500"/>
                                        <p:tgtEl>
                                          <p:spTgt spid="8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4"/>
          <p:cNvSpPr txBox="1">
            <a:spLocks noGrp="1"/>
          </p:cNvSpPr>
          <p:nvPr>
            <p:ph type="sldNum" idx="12"/>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FFFFFF"/>
                </a:solidFill>
                <a:latin typeface="BIZ UDPゴシック" panose="020B0400000000000000" pitchFamily="50" charset="-128"/>
                <a:ea typeface="BIZ UDPゴシック" panose="020B0400000000000000" pitchFamily="50" charset="-128"/>
                <a:sym typeface="Arial"/>
              </a:rPr>
              <a:t>3</a:t>
            </a:fld>
            <a:endParaRPr sz="1200" b="0" i="0" u="none" strike="noStrike" cap="none">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100" name="Google Shape;100;p4"/>
          <p:cNvSpPr txBox="1"/>
          <p:nvPr/>
        </p:nvSpPr>
        <p:spPr>
          <a:xfrm>
            <a:off x="911226" y="4435382"/>
            <a:ext cx="10369549" cy="1077178"/>
          </a:xfrm>
          <a:prstGeom prst="rect">
            <a:avLst/>
          </a:prstGeom>
          <a:solidFill>
            <a:srgbClr val="D8D8D8">
              <a:alpha val="49803"/>
            </a:srgb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ja-JP" altLang="en-US"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多くの大学生は、ドーピングが</a:t>
            </a:r>
            <a: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スポーツ</a:t>
            </a:r>
            <a:r>
              <a:rPr lang="ja-JP" altLang="en-US" sz="2800" dirty="0">
                <a:latin typeface="BIZ UDPゴシック" panose="020B0400000000000000" pitchFamily="50" charset="-128"/>
                <a:ea typeface="BIZ UDPゴシック" panose="020B0400000000000000" pitchFamily="50" charset="-128"/>
              </a:rPr>
              <a:t>の</a:t>
            </a:r>
            <a:r>
              <a:rPr lang="ja-JP" sz="3200" b="1" i="0" u="none" strike="noStrike" cap="none" dirty="0">
                <a:solidFill>
                  <a:srgbClr val="FF6600"/>
                </a:solidFill>
                <a:latin typeface="BIZ UDPゴシック" panose="020B0400000000000000" pitchFamily="50" charset="-128"/>
                <a:ea typeface="BIZ UDPゴシック" panose="020B0400000000000000" pitchFamily="50" charset="-128"/>
                <a:sym typeface="Arial"/>
              </a:rPr>
              <a:t>公平</a:t>
            </a:r>
            <a:r>
              <a:rPr lang="ja-JP" altLang="en-US" sz="3200" b="1" i="0" u="none" strike="noStrike" cap="none" dirty="0">
                <a:solidFill>
                  <a:srgbClr val="FF6600"/>
                </a:solidFill>
                <a:latin typeface="BIZ UDPゴシック" panose="020B0400000000000000" pitchFamily="50" charset="-128"/>
                <a:ea typeface="BIZ UDPゴシック" panose="020B0400000000000000" pitchFamily="50" charset="-128"/>
                <a:sym typeface="Arial"/>
              </a:rPr>
              <a:t>性</a:t>
            </a:r>
            <a:r>
              <a:rPr lang="ja-JP" altLang="en-US" sz="2800" b="1" i="0" u="none" strike="noStrike" cap="none" dirty="0">
                <a:solidFill>
                  <a:schemeClr val="tx1"/>
                </a:solidFill>
                <a:latin typeface="BIZ UDPゴシック" panose="020B0400000000000000" pitchFamily="50" charset="-128"/>
                <a:ea typeface="BIZ UDPゴシック" panose="020B0400000000000000" pitchFamily="50" charset="-128"/>
                <a:sym typeface="Arial"/>
              </a:rPr>
              <a:t>や</a:t>
            </a:r>
            <a:endParaRPr lang="en-US" altLang="ja-JP" sz="3200" b="1" i="0" u="none" strike="noStrike" cap="none" dirty="0">
              <a:solidFill>
                <a:schemeClr val="tx1"/>
              </a:solidFill>
              <a:latin typeface="BIZ UDPゴシック" panose="020B0400000000000000" pitchFamily="50" charset="-128"/>
              <a:ea typeface="BIZ UDPゴシック" panose="020B0400000000000000" pitchFamily="50" charset="-128"/>
              <a:sym typeface="Arial"/>
            </a:endParaRPr>
          </a:p>
          <a:p>
            <a:pPr marL="0" marR="0" lvl="0" indent="0" algn="ctr" rtl="0">
              <a:lnSpc>
                <a:spcPct val="100000"/>
              </a:lnSpc>
              <a:spcBef>
                <a:spcPts val="0"/>
              </a:spcBef>
              <a:spcAft>
                <a:spcPts val="0"/>
              </a:spcAft>
              <a:buClr>
                <a:srgbClr val="000000"/>
              </a:buClr>
              <a:buSzPts val="2800"/>
              <a:buFont typeface="Arial"/>
              <a:buNone/>
            </a:pPr>
            <a:r>
              <a:rPr lang="ja-JP" altLang="en-US" sz="3200" b="1" dirty="0">
                <a:solidFill>
                  <a:srgbClr val="FF6600"/>
                </a:solidFill>
                <a:latin typeface="BIZ UDPゴシック" panose="020B0400000000000000" pitchFamily="50" charset="-128"/>
                <a:ea typeface="BIZ UDPゴシック" panose="020B0400000000000000" pitchFamily="50" charset="-128"/>
              </a:rPr>
              <a:t>公正さ</a:t>
            </a:r>
            <a:r>
              <a:rPr lang="ja-JP" altLang="en-US" sz="2800" dirty="0">
                <a:solidFill>
                  <a:schemeClr val="tx1"/>
                </a:solidFill>
                <a:latin typeface="BIZ UDPゴシック" panose="020B0400000000000000" pitchFamily="50" charset="-128"/>
                <a:ea typeface="BIZ UDPゴシック" panose="020B0400000000000000" pitchFamily="50" charset="-128"/>
              </a:rPr>
              <a:t>を脅かし、</a:t>
            </a:r>
            <a:r>
              <a:rPr lang="ja-JP" sz="3200" b="1" i="0" u="none" strike="noStrike" cap="none" dirty="0">
                <a:solidFill>
                  <a:srgbClr val="FF6600"/>
                </a:solidFill>
                <a:latin typeface="BIZ UDPゴシック" panose="020B0400000000000000" pitchFamily="50" charset="-128"/>
                <a:ea typeface="BIZ UDPゴシック" panose="020B0400000000000000" pitchFamily="50" charset="-128"/>
                <a:sym typeface="Arial"/>
              </a:rPr>
              <a:t>倫理的・道徳的に反する</a:t>
            </a:r>
            <a:r>
              <a:rPr lang="ja-JP" altLang="en-US" sz="2800" i="0" u="none" strike="noStrike" cap="none" dirty="0">
                <a:solidFill>
                  <a:schemeClr val="tx1"/>
                </a:solidFill>
                <a:latin typeface="BIZ UDPゴシック" panose="020B0400000000000000" pitchFamily="50" charset="-128"/>
                <a:ea typeface="BIZ UDPゴシック" panose="020B0400000000000000" pitchFamily="50" charset="-128"/>
                <a:sym typeface="Arial"/>
              </a:rPr>
              <a:t>行為</a:t>
            </a:r>
            <a:r>
              <a:rPr lang="ja-JP" sz="2800" b="0" i="0" u="none" strike="noStrike" cap="none" dirty="0">
                <a:solidFill>
                  <a:schemeClr val="tx1"/>
                </a:solidFill>
                <a:latin typeface="BIZ UDPゴシック" panose="020B0400000000000000" pitchFamily="50" charset="-128"/>
                <a:ea typeface="BIZ UDPゴシック" panose="020B0400000000000000" pitchFamily="50" charset="-128"/>
                <a:sym typeface="Arial"/>
              </a:rPr>
              <a:t>と認識</a:t>
            </a:r>
            <a:endParaRPr sz="2800" b="0" i="0" u="none" strike="noStrike" cap="none" dirty="0">
              <a:solidFill>
                <a:schemeClr val="tx1"/>
              </a:solidFill>
              <a:latin typeface="BIZ UDPゴシック" panose="020B0400000000000000" pitchFamily="50" charset="-128"/>
              <a:ea typeface="BIZ UDPゴシック" panose="020B0400000000000000" pitchFamily="50" charset="-128"/>
              <a:sym typeface="Arial"/>
            </a:endParaRPr>
          </a:p>
        </p:txBody>
      </p:sp>
      <p:grpSp>
        <p:nvGrpSpPr>
          <p:cNvPr id="101" name="Google Shape;101;p4"/>
          <p:cNvGrpSpPr/>
          <p:nvPr/>
        </p:nvGrpSpPr>
        <p:grpSpPr>
          <a:xfrm>
            <a:off x="10091930" y="569724"/>
            <a:ext cx="1067969" cy="369332"/>
            <a:chOff x="10142730" y="646668"/>
            <a:chExt cx="1067969" cy="369332"/>
          </a:xfrm>
        </p:grpSpPr>
        <p:pic>
          <p:nvPicPr>
            <p:cNvPr id="102" name="Google Shape;102;p4" descr="アイコン&#10;&#10;自動的に生成された説明"/>
            <p:cNvPicPr preferRelativeResize="0"/>
            <p:nvPr/>
          </p:nvPicPr>
          <p:blipFill rotWithShape="1">
            <a:blip r:embed="rId3">
              <a:alphaModFix/>
            </a:blip>
            <a:srcRect/>
            <a:stretch/>
          </p:blipFill>
          <p:spPr>
            <a:xfrm>
              <a:off x="10142730" y="686575"/>
              <a:ext cx="402840" cy="289518"/>
            </a:xfrm>
            <a:prstGeom prst="rect">
              <a:avLst/>
            </a:prstGeom>
            <a:noFill/>
            <a:ln>
              <a:noFill/>
            </a:ln>
          </p:spPr>
        </p:pic>
        <p:sp>
          <p:nvSpPr>
            <p:cNvPr id="103" name="Google Shape;103;p4"/>
            <p:cNvSpPr txBox="1"/>
            <p:nvPr/>
          </p:nvSpPr>
          <p:spPr>
            <a:xfrm>
              <a:off x="10531701" y="646668"/>
              <a:ext cx="678998"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rgbClr val="000000"/>
                  </a:solidFill>
                  <a:latin typeface="BIZ UDPゴシック" panose="020B0400000000000000" pitchFamily="50" charset="-128"/>
                  <a:ea typeface="BIZ UDPゴシック" panose="020B0400000000000000" pitchFamily="50" charset="-128"/>
                  <a:sym typeface="Arial"/>
                </a:rPr>
                <a:t>P7</a:t>
              </a:r>
              <a:endParaRPr sz="1400" b="0" i="0" u="none" strike="noStrike" cap="none">
                <a:solidFill>
                  <a:srgbClr val="000000"/>
                </a:solidFill>
                <a:latin typeface="BIZ UDPゴシック" panose="020B0400000000000000" pitchFamily="50" charset="-128"/>
                <a:ea typeface="BIZ UDPゴシック" panose="020B0400000000000000" pitchFamily="50" charset="-128"/>
                <a:sym typeface="Arial"/>
              </a:endParaRPr>
            </a:p>
          </p:txBody>
        </p:sp>
      </p:grpSp>
      <p:pic>
        <p:nvPicPr>
          <p:cNvPr id="104" name="Google Shape;104;p4" descr="グラフ&#10;&#10;自動的に生成された説明"/>
          <p:cNvPicPr preferRelativeResize="0"/>
          <p:nvPr/>
        </p:nvPicPr>
        <p:blipFill rotWithShape="1">
          <a:blip r:embed="rId4">
            <a:alphaModFix/>
          </a:blip>
          <a:srcRect/>
          <a:stretch/>
        </p:blipFill>
        <p:spPr>
          <a:xfrm>
            <a:off x="1315915" y="1114367"/>
            <a:ext cx="9560170" cy="3292284"/>
          </a:xfrm>
          <a:prstGeom prst="rect">
            <a:avLst/>
          </a:prstGeom>
          <a:noFill/>
          <a:ln>
            <a:noFill/>
          </a:ln>
        </p:spPr>
      </p:pic>
      <p:sp>
        <p:nvSpPr>
          <p:cNvPr id="105" name="Google Shape;105;p4"/>
          <p:cNvSpPr/>
          <p:nvPr/>
        </p:nvSpPr>
        <p:spPr>
          <a:xfrm>
            <a:off x="2698761" y="1579417"/>
            <a:ext cx="6870678" cy="777629"/>
          </a:xfrm>
          <a:prstGeom prst="roundRect">
            <a:avLst>
              <a:gd name="adj" fmla="val 16667"/>
            </a:avLst>
          </a:prstGeom>
          <a:noFill/>
          <a:ln w="76200" cap="flat" cmpd="sng">
            <a:solidFill>
              <a:srgbClr val="FF6600">
                <a:alpha val="89019"/>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108" name="Google Shape;108;p4"/>
          <p:cNvSpPr txBox="1"/>
          <p:nvPr/>
        </p:nvSpPr>
        <p:spPr>
          <a:xfrm>
            <a:off x="3753146" y="492780"/>
            <a:ext cx="4666662"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a:solidFill>
                  <a:srgbClr val="437DA8"/>
                </a:solidFill>
                <a:latin typeface="BIZ UDPゴシック" panose="020B0400000000000000" pitchFamily="50" charset="-128"/>
                <a:ea typeface="BIZ UDPゴシック" panose="020B0400000000000000" pitchFamily="50" charset="-128"/>
                <a:sym typeface="Arial"/>
              </a:rPr>
              <a:t>クリーンスポーツ教育の前提</a:t>
            </a:r>
            <a:endParaRPr sz="2800" b="1" i="0" u="none" strike="noStrike" cap="none">
              <a:solidFill>
                <a:srgbClr val="437DA8"/>
              </a:solidFill>
              <a:latin typeface="BIZ UDPゴシック" panose="020B0400000000000000" pitchFamily="50" charset="-128"/>
              <a:ea typeface="BIZ UDPゴシック" panose="020B0400000000000000" pitchFamily="50" charset="-128"/>
              <a:sym typeface="Arial"/>
            </a:endParaRPr>
          </a:p>
        </p:txBody>
      </p:sp>
      <p:sp>
        <p:nvSpPr>
          <p:cNvPr id="109" name="Google Shape;109;p4"/>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100" b="0" i="0" u="none" strike="noStrike" cap="none">
                <a:solidFill>
                  <a:srgbClr val="BFBFBF"/>
                </a:solidFill>
                <a:latin typeface="BIZ UDPゴシック" panose="020B0400000000000000" pitchFamily="50" charset="-128"/>
                <a:ea typeface="BIZ UDPゴシック" panose="020B0400000000000000" pitchFamily="50" charset="-128"/>
                <a:sym typeface="Arial"/>
              </a:rPr>
              <a:t>©UNIVAS アンチ・ドーピング教育</a:t>
            </a:r>
            <a:endParaRPr sz="1200" b="0" i="0" u="none" strike="noStrike" cap="none">
              <a:solidFill>
                <a:srgbClr val="BFBFBF"/>
              </a:solidFill>
              <a:latin typeface="BIZ UDPゴシック" panose="020B0400000000000000" pitchFamily="50" charset="-128"/>
              <a:ea typeface="BIZ UDPゴシック" panose="020B0400000000000000" pitchFamily="50" charset="-128"/>
              <a:sym typeface="Arial"/>
            </a:endParaRPr>
          </a:p>
        </p:txBody>
      </p:sp>
      <p:sp>
        <p:nvSpPr>
          <p:cNvPr id="3" name="Google Shape;91;p36">
            <a:extLst>
              <a:ext uri="{FF2B5EF4-FFF2-40B4-BE49-F238E27FC236}">
                <a16:creationId xmlns:a16="http://schemas.microsoft.com/office/drawing/2014/main" id="{7DE97226-1954-2CAC-AB10-80E0B0E4898D}"/>
              </a:ext>
            </a:extLst>
          </p:cNvPr>
          <p:cNvSpPr txBox="1"/>
          <p:nvPr/>
        </p:nvSpPr>
        <p:spPr>
          <a:xfrm>
            <a:off x="4947386" y="5866415"/>
            <a:ext cx="6333390" cy="52318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altLang="ja-JP" sz="1400" b="0" i="0" u="none" strike="noStrike" cap="none" dirty="0">
                <a:solidFill>
                  <a:srgbClr val="0B769F"/>
                </a:solidFill>
                <a:latin typeface="BIZ UDPゴシック" panose="020B0400000000000000" pitchFamily="50" charset="-128"/>
                <a:ea typeface="BIZ UDPゴシック" panose="020B0400000000000000" pitchFamily="50" charset="-128"/>
                <a:sym typeface="Arial"/>
              </a:rPr>
              <a:t>2023</a:t>
            </a:r>
            <a:r>
              <a:rPr lang="ja-JP" altLang="en-US" sz="1400" b="0" i="0" u="none" strike="noStrike" cap="none" dirty="0">
                <a:solidFill>
                  <a:srgbClr val="0B769F"/>
                </a:solidFill>
                <a:latin typeface="BIZ UDPゴシック" panose="020B0400000000000000" pitchFamily="50" charset="-128"/>
                <a:ea typeface="BIZ UDPゴシック" panose="020B0400000000000000" pitchFamily="50" charset="-128"/>
                <a:sym typeface="Arial"/>
              </a:rPr>
              <a:t>年度調査大学</a:t>
            </a:r>
            <a:r>
              <a:rPr lang="ja-JP" sz="1400" b="0" i="0" u="none" strike="noStrike" cap="none" dirty="0">
                <a:solidFill>
                  <a:srgbClr val="0B769F"/>
                </a:solidFill>
                <a:latin typeface="BIZ UDPゴシック" panose="020B0400000000000000" pitchFamily="50" charset="-128"/>
                <a:ea typeface="BIZ UDPゴシック" panose="020B0400000000000000" pitchFamily="50" charset="-128"/>
                <a:sym typeface="Arial"/>
              </a:rPr>
              <a:t>スポーツのアスリート及びサポートスタッフ1000名が回答</a:t>
            </a:r>
            <a:endParaRPr sz="1400" b="0" i="0" u="none" strike="noStrike" cap="none" dirty="0">
              <a:solidFill>
                <a:srgbClr val="0B769F"/>
              </a:solidFill>
              <a:latin typeface="BIZ UDPゴシック" panose="020B0400000000000000" pitchFamily="50" charset="-128"/>
              <a:ea typeface="BIZ UDPゴシック" panose="020B0400000000000000" pitchFamily="50" charset="-128"/>
              <a:sym typeface="Arial"/>
            </a:endParaRPr>
          </a:p>
          <a:p>
            <a:pPr marL="0" marR="0" lvl="0" indent="0" algn="r" rtl="0">
              <a:lnSpc>
                <a:spcPct val="100000"/>
              </a:lnSpc>
              <a:spcBef>
                <a:spcPts val="0"/>
              </a:spcBef>
              <a:spcAft>
                <a:spcPts val="0"/>
              </a:spcAft>
              <a:buClr>
                <a:srgbClr val="000000"/>
              </a:buClr>
              <a:buSzPts val="1400"/>
              <a:buFont typeface="Arial"/>
              <a:buNone/>
            </a:pPr>
            <a:r>
              <a:rPr lang="ja-JP" sz="1400" b="0" i="0" u="none" strike="noStrike" cap="none" dirty="0">
                <a:solidFill>
                  <a:srgbClr val="0B769F"/>
                </a:solidFill>
                <a:latin typeface="BIZ UDPゴシック" panose="020B0400000000000000" pitchFamily="50" charset="-128"/>
                <a:ea typeface="BIZ UDPゴシック" panose="020B0400000000000000" pitchFamily="50" charset="-128"/>
                <a:sym typeface="Arial"/>
              </a:rPr>
              <a:t>学生アスリート877名・学生サポートスタッフ：123名</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4" name="Google Shape;90;p36">
            <a:extLst>
              <a:ext uri="{FF2B5EF4-FFF2-40B4-BE49-F238E27FC236}">
                <a16:creationId xmlns:a16="http://schemas.microsoft.com/office/drawing/2014/main" id="{438AD4DA-8585-4835-7FA0-ECDEB966D3F0}"/>
              </a:ext>
            </a:extLst>
          </p:cNvPr>
          <p:cNvSpPr txBox="1"/>
          <p:nvPr/>
        </p:nvSpPr>
        <p:spPr>
          <a:xfrm>
            <a:off x="6683792" y="5577121"/>
            <a:ext cx="4616657" cy="30773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altLang="ja-JP"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UNIVAS(2023)</a:t>
            </a:r>
            <a:r>
              <a:rPr lang="ja-JP"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クリーンスポーツの実現を目指して</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2000"/>
                                        <p:tgtEl>
                                          <p:spTgt spid="1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500"/>
                                        <p:tgtEl>
                                          <p:spTgt spid="10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5"/>
          <p:cNvSpPr txBox="1">
            <a:spLocks noGrp="1"/>
          </p:cNvSpPr>
          <p:nvPr>
            <p:ph type="sldNum" idx="12"/>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FFFFFF"/>
                </a:solidFill>
                <a:latin typeface="BIZ UDPゴシック" panose="020B0400000000000000" pitchFamily="50" charset="-128"/>
                <a:ea typeface="BIZ UDPゴシック" panose="020B0400000000000000" pitchFamily="50" charset="-128"/>
                <a:sym typeface="Arial"/>
              </a:rPr>
              <a:t>4</a:t>
            </a:fld>
            <a:endParaRPr sz="1200" b="0" i="0" u="none" strike="noStrike" cap="none">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116" name="Google Shape;116;p5"/>
          <p:cNvSpPr txBox="1"/>
          <p:nvPr/>
        </p:nvSpPr>
        <p:spPr>
          <a:xfrm>
            <a:off x="916940" y="5294100"/>
            <a:ext cx="10363835" cy="738623"/>
          </a:xfrm>
          <a:prstGeom prst="rect">
            <a:avLst/>
          </a:prstGeom>
          <a:solidFill>
            <a:srgbClr val="D8D8D8">
              <a:alpha val="49803"/>
            </a:srgbClr>
          </a:solid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2800"/>
              <a:buFont typeface="Arial"/>
              <a:buNone/>
            </a:pPr>
            <a: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アスリートとして体験する苦悩について考えてみよう</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grpSp>
        <p:nvGrpSpPr>
          <p:cNvPr id="117" name="Google Shape;117;p5"/>
          <p:cNvGrpSpPr/>
          <p:nvPr/>
        </p:nvGrpSpPr>
        <p:grpSpPr>
          <a:xfrm>
            <a:off x="10091930" y="569724"/>
            <a:ext cx="1067969" cy="369332"/>
            <a:chOff x="10142730" y="646668"/>
            <a:chExt cx="1067969" cy="369332"/>
          </a:xfrm>
        </p:grpSpPr>
        <p:pic>
          <p:nvPicPr>
            <p:cNvPr id="118" name="Google Shape;118;p5" descr="アイコン&#10;&#10;自動的に生成された説明"/>
            <p:cNvPicPr preferRelativeResize="0"/>
            <p:nvPr/>
          </p:nvPicPr>
          <p:blipFill rotWithShape="1">
            <a:blip r:embed="rId3">
              <a:alphaModFix/>
            </a:blip>
            <a:srcRect/>
            <a:stretch/>
          </p:blipFill>
          <p:spPr>
            <a:xfrm>
              <a:off x="10142730" y="686575"/>
              <a:ext cx="402840" cy="289518"/>
            </a:xfrm>
            <a:prstGeom prst="rect">
              <a:avLst/>
            </a:prstGeom>
            <a:noFill/>
            <a:ln>
              <a:noFill/>
            </a:ln>
          </p:spPr>
        </p:pic>
        <p:sp>
          <p:nvSpPr>
            <p:cNvPr id="119" name="Google Shape;119;p5"/>
            <p:cNvSpPr txBox="1"/>
            <p:nvPr/>
          </p:nvSpPr>
          <p:spPr>
            <a:xfrm>
              <a:off x="10531701" y="646668"/>
              <a:ext cx="678998"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rgbClr val="000000"/>
                  </a:solidFill>
                  <a:latin typeface="BIZ UDPゴシック" panose="020B0400000000000000" pitchFamily="50" charset="-128"/>
                  <a:ea typeface="BIZ UDPゴシック" panose="020B0400000000000000" pitchFamily="50" charset="-128"/>
                  <a:sym typeface="Arial"/>
                </a:rPr>
                <a:t>P10</a:t>
              </a:r>
              <a:endParaRPr sz="1400" b="0" i="0" u="none" strike="noStrike" cap="none">
                <a:solidFill>
                  <a:srgbClr val="000000"/>
                </a:solidFill>
                <a:latin typeface="BIZ UDPゴシック" panose="020B0400000000000000" pitchFamily="50" charset="-128"/>
                <a:ea typeface="BIZ UDPゴシック" panose="020B0400000000000000" pitchFamily="50" charset="-128"/>
                <a:sym typeface="Arial"/>
              </a:endParaRPr>
            </a:p>
          </p:txBody>
        </p:sp>
      </p:grpSp>
      <p:pic>
        <p:nvPicPr>
          <p:cNvPr id="120" name="Google Shape;120;p5" descr="スポーツゲーム が含まれている画像&#10;&#10;自動的に生成された説明"/>
          <p:cNvPicPr preferRelativeResize="0"/>
          <p:nvPr/>
        </p:nvPicPr>
        <p:blipFill rotWithShape="1">
          <a:blip r:embed="rId4">
            <a:alphaModFix/>
          </a:blip>
          <a:srcRect l="1802" t="3926" r="2986" b="9195"/>
          <a:stretch/>
        </p:blipFill>
        <p:spPr>
          <a:xfrm>
            <a:off x="3036049" y="1990726"/>
            <a:ext cx="6119902" cy="3141200"/>
          </a:xfrm>
          <a:prstGeom prst="rect">
            <a:avLst/>
          </a:prstGeom>
          <a:noFill/>
          <a:ln>
            <a:noFill/>
          </a:ln>
        </p:spPr>
      </p:pic>
      <p:sp>
        <p:nvSpPr>
          <p:cNvPr id="122" name="Google Shape;122;p5"/>
          <p:cNvSpPr txBox="1"/>
          <p:nvPr/>
        </p:nvSpPr>
        <p:spPr>
          <a:xfrm>
            <a:off x="3753146" y="492780"/>
            <a:ext cx="4666662"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a:solidFill>
                  <a:srgbClr val="437DA8"/>
                </a:solidFill>
                <a:latin typeface="BIZ UDPゴシック" panose="020B0400000000000000" pitchFamily="50" charset="-128"/>
                <a:ea typeface="BIZ UDPゴシック" panose="020B0400000000000000" pitchFamily="50" charset="-128"/>
                <a:sym typeface="Arial"/>
              </a:rPr>
              <a:t>クリーンスポーツシナリオ</a:t>
            </a:r>
            <a:endParaRPr>
              <a:latin typeface="BIZ UDPゴシック" panose="020B0400000000000000" pitchFamily="50" charset="-128"/>
              <a:ea typeface="BIZ UDPゴシック" panose="020B0400000000000000" pitchFamily="50" charset="-128"/>
            </a:endParaRPr>
          </a:p>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a:solidFill>
                  <a:srgbClr val="437DA8"/>
                </a:solidFill>
                <a:latin typeface="BIZ UDPゴシック" panose="020B0400000000000000" pitchFamily="50" charset="-128"/>
                <a:ea typeface="BIZ UDPゴシック" panose="020B0400000000000000" pitchFamily="50" charset="-128"/>
                <a:sym typeface="Arial"/>
              </a:rPr>
              <a:t>自己ベストの壁</a:t>
            </a:r>
            <a:endParaRPr>
              <a:latin typeface="BIZ UDPゴシック" panose="020B0400000000000000" pitchFamily="50" charset="-128"/>
              <a:ea typeface="BIZ UDPゴシック" panose="020B0400000000000000" pitchFamily="50" charset="-128"/>
            </a:endParaRPr>
          </a:p>
        </p:txBody>
      </p:sp>
      <p:sp>
        <p:nvSpPr>
          <p:cNvPr id="123" name="Google Shape;123;p5"/>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100" b="0" i="0" u="none" strike="noStrike" cap="none">
                <a:solidFill>
                  <a:srgbClr val="BFBFBF"/>
                </a:solidFill>
                <a:latin typeface="BIZ UDPゴシック" panose="020B0400000000000000" pitchFamily="50" charset="-128"/>
                <a:ea typeface="BIZ UDPゴシック" panose="020B0400000000000000" pitchFamily="50" charset="-128"/>
                <a:sym typeface="Arial"/>
              </a:rPr>
              <a:t>©UNIVAS アンチ・ドーピング教育</a:t>
            </a:r>
            <a:endParaRPr sz="1200" b="0" i="0" u="none" strike="noStrike" cap="none">
              <a:solidFill>
                <a:srgbClr val="BFBFBF"/>
              </a:solidFill>
              <a:latin typeface="BIZ UDPゴシック" panose="020B0400000000000000" pitchFamily="50" charset="-128"/>
              <a:ea typeface="BIZ UDPゴシック" panose="020B0400000000000000" pitchFamily="50" charset="-128"/>
              <a:sym typeface="Arial"/>
            </a:endParaRPr>
          </a:p>
        </p:txBody>
      </p:sp>
      <p:sp>
        <p:nvSpPr>
          <p:cNvPr id="2" name="Google Shape;90;p36">
            <a:extLst>
              <a:ext uri="{FF2B5EF4-FFF2-40B4-BE49-F238E27FC236}">
                <a16:creationId xmlns:a16="http://schemas.microsoft.com/office/drawing/2014/main" id="{01AA4355-7E79-61AA-4B28-E07AD9600CBC}"/>
              </a:ext>
            </a:extLst>
          </p:cNvPr>
          <p:cNvSpPr txBox="1"/>
          <p:nvPr/>
        </p:nvSpPr>
        <p:spPr>
          <a:xfrm>
            <a:off x="6664118" y="6094501"/>
            <a:ext cx="4616657" cy="30773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altLang="ja-JP"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UNIVAS(2023)</a:t>
            </a:r>
            <a:r>
              <a:rPr lang="ja-JP"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クリーンスポーツの実現を目指して</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500"/>
                                        <p:tgtEl>
                                          <p:spTgt spid="1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p:nvPr/>
        </p:nvSpPr>
        <p:spPr>
          <a:xfrm>
            <a:off x="5824130" y="3275111"/>
            <a:ext cx="1022147"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BIZ UDPゴシック" panose="020B0400000000000000" pitchFamily="50" charset="-128"/>
                <a:ea typeface="BIZ UDPゴシック" panose="020B0400000000000000" pitchFamily="50" charset="-128"/>
                <a:sym typeface="Arial"/>
              </a:rPr>
              <a:t>映像</a:t>
            </a:r>
            <a:endParaRPr sz="1400" b="0" i="0" u="none" strike="noStrike" cap="none">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130" name="Google Shape;130;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100" b="0" i="0" u="none" strike="noStrike" cap="none">
                <a:solidFill>
                  <a:srgbClr val="BFBFBF"/>
                </a:solidFill>
                <a:latin typeface="BIZ UDPゴシック" panose="020B0400000000000000" pitchFamily="50" charset="-128"/>
                <a:ea typeface="BIZ UDPゴシック" panose="020B0400000000000000" pitchFamily="50" charset="-128"/>
                <a:sym typeface="Arial"/>
              </a:rPr>
              <a:t>©UNIVAS アンチ・ドーピング教育</a:t>
            </a:r>
            <a:endParaRPr sz="1200" b="0" i="0" u="none" strike="noStrike" cap="none">
              <a:solidFill>
                <a:srgbClr val="BFBFBF"/>
              </a:solidFill>
              <a:latin typeface="BIZ UDPゴシック" panose="020B0400000000000000" pitchFamily="50" charset="-128"/>
              <a:ea typeface="BIZ UDPゴシック" panose="020B0400000000000000" pitchFamily="50" charset="-128"/>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7"/>
          <p:cNvSpPr txBox="1">
            <a:spLocks noGrp="1"/>
          </p:cNvSpPr>
          <p:nvPr>
            <p:ph type="sldNum" idx="12"/>
          </p:nvPr>
        </p:nvSpPr>
        <p:spPr>
          <a:xfrm>
            <a:off x="9123170" y="2565859"/>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FFFFFF"/>
                </a:solidFill>
                <a:latin typeface="BIZ UDPゴシック" panose="020B0400000000000000" pitchFamily="50" charset="-128"/>
                <a:ea typeface="BIZ UDPゴシック" panose="020B0400000000000000" pitchFamily="50" charset="-128"/>
                <a:sym typeface="Arial"/>
              </a:rPr>
              <a:t>6</a:t>
            </a:fld>
            <a:endParaRPr sz="1200" b="0" i="0" u="none" strike="noStrike" cap="none">
              <a:solidFill>
                <a:srgbClr val="FFFFFF"/>
              </a:solidFill>
              <a:latin typeface="BIZ UDPゴシック" panose="020B0400000000000000" pitchFamily="50" charset="-128"/>
              <a:ea typeface="BIZ UDPゴシック" panose="020B0400000000000000" pitchFamily="50" charset="-128"/>
              <a:sym typeface="Arial"/>
            </a:endParaRPr>
          </a:p>
        </p:txBody>
      </p:sp>
      <p:grpSp>
        <p:nvGrpSpPr>
          <p:cNvPr id="137" name="Google Shape;137;p7"/>
          <p:cNvGrpSpPr/>
          <p:nvPr/>
        </p:nvGrpSpPr>
        <p:grpSpPr>
          <a:xfrm>
            <a:off x="10091930" y="569724"/>
            <a:ext cx="1067969" cy="369332"/>
            <a:chOff x="10142730" y="646668"/>
            <a:chExt cx="1067969" cy="369332"/>
          </a:xfrm>
        </p:grpSpPr>
        <p:pic>
          <p:nvPicPr>
            <p:cNvPr id="138" name="Google Shape;138;p7" descr="アイコン&#10;&#10;自動的に生成された説明"/>
            <p:cNvPicPr preferRelativeResize="0"/>
            <p:nvPr/>
          </p:nvPicPr>
          <p:blipFill rotWithShape="1">
            <a:blip r:embed="rId3">
              <a:alphaModFix/>
            </a:blip>
            <a:srcRect/>
            <a:stretch/>
          </p:blipFill>
          <p:spPr>
            <a:xfrm>
              <a:off x="10142730" y="686575"/>
              <a:ext cx="402840" cy="289518"/>
            </a:xfrm>
            <a:prstGeom prst="rect">
              <a:avLst/>
            </a:prstGeom>
            <a:noFill/>
            <a:ln>
              <a:noFill/>
            </a:ln>
          </p:spPr>
        </p:pic>
        <p:sp>
          <p:nvSpPr>
            <p:cNvPr id="139" name="Google Shape;139;p7"/>
            <p:cNvSpPr txBox="1"/>
            <p:nvPr/>
          </p:nvSpPr>
          <p:spPr>
            <a:xfrm>
              <a:off x="10531701" y="646668"/>
              <a:ext cx="678998"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rgbClr val="000000"/>
                  </a:solidFill>
                  <a:latin typeface="BIZ UDPゴシック" panose="020B0400000000000000" pitchFamily="50" charset="-128"/>
                  <a:ea typeface="BIZ UDPゴシック" panose="020B0400000000000000" pitchFamily="50" charset="-128"/>
                  <a:sym typeface="Arial"/>
                </a:rPr>
                <a:t>P10</a:t>
              </a:r>
              <a:endParaRPr sz="1400" b="0" i="0" u="none" strike="noStrike" cap="none">
                <a:solidFill>
                  <a:srgbClr val="000000"/>
                </a:solidFill>
                <a:latin typeface="BIZ UDPゴシック" panose="020B0400000000000000" pitchFamily="50" charset="-128"/>
                <a:ea typeface="BIZ UDPゴシック" panose="020B0400000000000000" pitchFamily="50" charset="-128"/>
                <a:sym typeface="Arial"/>
              </a:endParaRPr>
            </a:p>
          </p:txBody>
        </p:sp>
      </p:grpSp>
      <p:sp>
        <p:nvSpPr>
          <p:cNvPr id="140" name="Google Shape;140;p7"/>
          <p:cNvSpPr txBox="1"/>
          <p:nvPr/>
        </p:nvSpPr>
        <p:spPr>
          <a:xfrm>
            <a:off x="911224" y="1569941"/>
            <a:ext cx="10369551" cy="332394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800"/>
              <a:buFont typeface="Arial"/>
              <a:buNone/>
            </a:pPr>
            <a:r>
              <a:rPr lang="ja-JP" sz="2800" b="0" i="1" u="none" strike="noStrike" cap="none" dirty="0">
                <a:solidFill>
                  <a:srgbClr val="000000"/>
                </a:solidFill>
                <a:latin typeface="BIZ UDPゴシック" panose="020B0400000000000000" pitchFamily="50" charset="-128"/>
                <a:ea typeface="BIZ UDPゴシック" panose="020B0400000000000000" pitchFamily="50" charset="-128"/>
                <a:sym typeface="Arial"/>
              </a:rPr>
              <a:t>あなたは、長い間、自己ベストの記録を更新できていません。</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a:p>
            <a:pPr marL="0" marR="0" lvl="0" indent="0" algn="l" rtl="0">
              <a:lnSpc>
                <a:spcPct val="150000"/>
              </a:lnSpc>
              <a:spcBef>
                <a:spcPts val="0"/>
              </a:spcBef>
              <a:spcAft>
                <a:spcPts val="0"/>
              </a:spcAft>
              <a:buClr>
                <a:srgbClr val="000000"/>
              </a:buClr>
              <a:buSzPts val="2800"/>
              <a:buFont typeface="Arial"/>
              <a:buNone/>
            </a:pPr>
            <a:r>
              <a:rPr lang="ja-JP" sz="2800" b="0" i="1" u="none" strike="noStrike" cap="none" dirty="0">
                <a:solidFill>
                  <a:srgbClr val="000000"/>
                </a:solidFill>
                <a:latin typeface="BIZ UDPゴシック" panose="020B0400000000000000" pitchFamily="50" charset="-128"/>
                <a:ea typeface="BIZ UDPゴシック" panose="020B0400000000000000" pitchFamily="50" charset="-128"/>
                <a:sym typeface="Arial"/>
              </a:rPr>
              <a:t>オンラインで「パフォーマンス向上のためのサプリメント」とうたっている製品の購入を考えています。</a:t>
            </a:r>
            <a:endParaRPr sz="2800" b="0" i="1"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a:p>
            <a:pPr marL="0" marR="0" lvl="0" indent="0" algn="l" rtl="0">
              <a:lnSpc>
                <a:spcPct val="150000"/>
              </a:lnSpc>
              <a:spcBef>
                <a:spcPts val="0"/>
              </a:spcBef>
              <a:spcAft>
                <a:spcPts val="0"/>
              </a:spcAft>
              <a:buClr>
                <a:srgbClr val="000000"/>
              </a:buClr>
              <a:buSzPts val="2800"/>
              <a:buFont typeface="Arial"/>
              <a:buNone/>
            </a:pPr>
            <a:r>
              <a:rPr lang="ja-JP" sz="2800" b="0" i="1" u="none" strike="noStrike" cap="none" dirty="0">
                <a:solidFill>
                  <a:srgbClr val="000000"/>
                </a:solidFill>
                <a:latin typeface="BIZ UDPゴシック" panose="020B0400000000000000" pitchFamily="50" charset="-128"/>
                <a:ea typeface="BIZ UDPゴシック" panose="020B0400000000000000" pitchFamily="50" charset="-128"/>
                <a:sym typeface="Arial"/>
              </a:rPr>
              <a:t>その製品には禁止物質が含まれているリスクがある、と聞いたことがあります。</a:t>
            </a:r>
            <a:endParaRPr sz="2800" b="0" i="1"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142" name="Google Shape;142;p7"/>
          <p:cNvSpPr txBox="1"/>
          <p:nvPr/>
        </p:nvSpPr>
        <p:spPr>
          <a:xfrm>
            <a:off x="3753146" y="492780"/>
            <a:ext cx="4666662"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a:solidFill>
                  <a:srgbClr val="437DA8"/>
                </a:solidFill>
                <a:latin typeface="BIZ UDPゴシック" panose="020B0400000000000000" pitchFamily="50" charset="-128"/>
                <a:ea typeface="BIZ UDPゴシック" panose="020B0400000000000000" pitchFamily="50" charset="-128"/>
                <a:sym typeface="Arial"/>
              </a:rPr>
              <a:t>クリーンスポーツシナリオ</a:t>
            </a:r>
            <a:endParaRPr>
              <a:latin typeface="BIZ UDPゴシック" panose="020B0400000000000000" pitchFamily="50" charset="-128"/>
              <a:ea typeface="BIZ UDPゴシック" panose="020B0400000000000000" pitchFamily="50" charset="-128"/>
            </a:endParaRPr>
          </a:p>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a:solidFill>
                  <a:srgbClr val="437DA8"/>
                </a:solidFill>
                <a:latin typeface="BIZ UDPゴシック" panose="020B0400000000000000" pitchFamily="50" charset="-128"/>
                <a:ea typeface="BIZ UDPゴシック" panose="020B0400000000000000" pitchFamily="50" charset="-128"/>
                <a:sym typeface="Arial"/>
              </a:rPr>
              <a:t>自己ベストの壁</a:t>
            </a:r>
            <a:endParaRPr>
              <a:latin typeface="BIZ UDPゴシック" panose="020B0400000000000000" pitchFamily="50" charset="-128"/>
              <a:ea typeface="BIZ UDPゴシック" panose="020B0400000000000000" pitchFamily="50" charset="-128"/>
            </a:endParaRPr>
          </a:p>
        </p:txBody>
      </p:sp>
      <p:sp>
        <p:nvSpPr>
          <p:cNvPr id="143" name="Google Shape;143;p7"/>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100" b="0" i="0" u="none" strike="noStrike" cap="none">
                <a:solidFill>
                  <a:srgbClr val="BFBFBF"/>
                </a:solidFill>
                <a:latin typeface="BIZ UDPゴシック" panose="020B0400000000000000" pitchFamily="50" charset="-128"/>
                <a:ea typeface="BIZ UDPゴシック" panose="020B0400000000000000" pitchFamily="50" charset="-128"/>
                <a:sym typeface="Arial"/>
              </a:rPr>
              <a:t>©UNIVAS アンチ・ドーピング教育</a:t>
            </a:r>
            <a:endParaRPr sz="1200" b="0" i="0" u="none" strike="noStrike" cap="none">
              <a:solidFill>
                <a:srgbClr val="BFBFBF"/>
              </a:solidFill>
              <a:latin typeface="BIZ UDPゴシック" panose="020B0400000000000000" pitchFamily="50" charset="-128"/>
              <a:ea typeface="BIZ UDPゴシック" panose="020B0400000000000000" pitchFamily="50" charset="-128"/>
              <a:sym typeface="Arial"/>
            </a:endParaRPr>
          </a:p>
        </p:txBody>
      </p:sp>
      <p:sp>
        <p:nvSpPr>
          <p:cNvPr id="2" name="Google Shape;90;p36">
            <a:extLst>
              <a:ext uri="{FF2B5EF4-FFF2-40B4-BE49-F238E27FC236}">
                <a16:creationId xmlns:a16="http://schemas.microsoft.com/office/drawing/2014/main" id="{EBAAA415-9935-1258-B95B-F55908230CB7}"/>
              </a:ext>
            </a:extLst>
          </p:cNvPr>
          <p:cNvSpPr txBox="1"/>
          <p:nvPr/>
        </p:nvSpPr>
        <p:spPr>
          <a:xfrm>
            <a:off x="6543242" y="4893887"/>
            <a:ext cx="4616657" cy="30773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altLang="ja-JP"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UNIVAS(2023)</a:t>
            </a:r>
            <a:r>
              <a:rPr lang="ja-JP"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クリーンスポーツの実現を目指して</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8"/>
          <p:cNvSpPr txBox="1">
            <a:spLocks noGrp="1"/>
          </p:cNvSpPr>
          <p:nvPr>
            <p:ph type="sldNum" idx="12"/>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FFFFFF"/>
                </a:solidFill>
                <a:latin typeface="BIZ UDPゴシック" panose="020B0400000000000000" pitchFamily="50" charset="-128"/>
                <a:ea typeface="BIZ UDPゴシック" panose="020B0400000000000000" pitchFamily="50" charset="-128"/>
                <a:sym typeface="Arial"/>
              </a:rPr>
              <a:t>7</a:t>
            </a:fld>
            <a:endParaRPr sz="1200" b="0" i="0" u="none" strike="noStrike" cap="none">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150" name="Google Shape;150;p8"/>
          <p:cNvSpPr txBox="1"/>
          <p:nvPr/>
        </p:nvSpPr>
        <p:spPr>
          <a:xfrm>
            <a:off x="2558918" y="321330"/>
            <a:ext cx="7055136"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a:solidFill>
                  <a:srgbClr val="437DA8"/>
                </a:solidFill>
                <a:latin typeface="BIZ UDPゴシック" panose="020B0400000000000000" pitchFamily="50" charset="-128"/>
                <a:ea typeface="BIZ UDPゴシック" panose="020B0400000000000000" pitchFamily="50" charset="-128"/>
                <a:sym typeface="Arial"/>
              </a:rPr>
              <a:t>「自己ベストの壁」に対する許容度・行動選択</a:t>
            </a:r>
            <a:endParaRPr sz="2800" b="1" i="0" u="none" strike="noStrike" cap="none">
              <a:solidFill>
                <a:srgbClr val="437DA8"/>
              </a:solidFill>
              <a:latin typeface="BIZ UDPゴシック" panose="020B0400000000000000" pitchFamily="50" charset="-128"/>
              <a:ea typeface="BIZ UDPゴシック" panose="020B0400000000000000" pitchFamily="50" charset="-128"/>
              <a:sym typeface="Arial"/>
            </a:endParaRPr>
          </a:p>
        </p:txBody>
      </p:sp>
      <p:grpSp>
        <p:nvGrpSpPr>
          <p:cNvPr id="151" name="Google Shape;151;p8"/>
          <p:cNvGrpSpPr/>
          <p:nvPr/>
        </p:nvGrpSpPr>
        <p:grpSpPr>
          <a:xfrm>
            <a:off x="10091930" y="569724"/>
            <a:ext cx="1067969" cy="369332"/>
            <a:chOff x="10142730" y="646668"/>
            <a:chExt cx="1067969" cy="369332"/>
          </a:xfrm>
        </p:grpSpPr>
        <p:pic>
          <p:nvPicPr>
            <p:cNvPr id="152" name="Google Shape;152;p8" descr="アイコン&#10;&#10;自動的に生成された説明"/>
            <p:cNvPicPr preferRelativeResize="0"/>
            <p:nvPr/>
          </p:nvPicPr>
          <p:blipFill rotWithShape="1">
            <a:blip r:embed="rId3">
              <a:alphaModFix/>
            </a:blip>
            <a:srcRect/>
            <a:stretch/>
          </p:blipFill>
          <p:spPr>
            <a:xfrm>
              <a:off x="10142730" y="686575"/>
              <a:ext cx="402840" cy="289518"/>
            </a:xfrm>
            <a:prstGeom prst="rect">
              <a:avLst/>
            </a:prstGeom>
            <a:noFill/>
            <a:ln>
              <a:noFill/>
            </a:ln>
          </p:spPr>
        </p:pic>
        <p:sp>
          <p:nvSpPr>
            <p:cNvPr id="153" name="Google Shape;153;p8"/>
            <p:cNvSpPr txBox="1"/>
            <p:nvPr/>
          </p:nvSpPr>
          <p:spPr>
            <a:xfrm>
              <a:off x="10531701" y="646668"/>
              <a:ext cx="678998"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rgbClr val="000000"/>
                  </a:solidFill>
                  <a:latin typeface="BIZ UDPゴシック" panose="020B0400000000000000" pitchFamily="50" charset="-128"/>
                  <a:ea typeface="BIZ UDPゴシック" panose="020B0400000000000000" pitchFamily="50" charset="-128"/>
                  <a:sym typeface="Arial"/>
                </a:rPr>
                <a:t>P10</a:t>
              </a:r>
              <a:endParaRPr sz="1400" b="0" i="0" u="none" strike="noStrike" cap="none">
                <a:solidFill>
                  <a:srgbClr val="000000"/>
                </a:solidFill>
                <a:latin typeface="BIZ UDPゴシック" panose="020B0400000000000000" pitchFamily="50" charset="-128"/>
                <a:ea typeface="BIZ UDPゴシック" panose="020B0400000000000000" pitchFamily="50" charset="-128"/>
                <a:sym typeface="Arial"/>
              </a:endParaRPr>
            </a:p>
          </p:txBody>
        </p:sp>
      </p:grpSp>
      <p:graphicFrame>
        <p:nvGraphicFramePr>
          <p:cNvPr id="154" name="Google Shape;154;p8"/>
          <p:cNvGraphicFramePr/>
          <p:nvPr>
            <p:extLst>
              <p:ext uri="{D42A27DB-BD31-4B8C-83A1-F6EECF244321}">
                <p14:modId xmlns:p14="http://schemas.microsoft.com/office/powerpoint/2010/main" val="744453085"/>
              </p:ext>
            </p:extLst>
          </p:nvPr>
        </p:nvGraphicFramePr>
        <p:xfrm>
          <a:off x="1990710" y="1477813"/>
          <a:ext cx="8210574" cy="1951225"/>
        </p:xfrm>
        <a:graphic>
          <a:graphicData uri="http://schemas.openxmlformats.org/drawingml/2006/table">
            <a:tbl>
              <a:tblPr>
                <a:noFill/>
                <a:tableStyleId>{A92DC6E0-C2EB-4928-B0E4-DBE79A7E369F}</a:tableStyleId>
              </a:tblPr>
              <a:tblGrid>
                <a:gridCol w="2498334">
                  <a:extLst>
                    <a:ext uri="{9D8B030D-6E8A-4147-A177-3AD203B41FA5}">
                      <a16:colId xmlns:a16="http://schemas.microsoft.com/office/drawing/2014/main" val="20000"/>
                    </a:ext>
                  </a:extLst>
                </a:gridCol>
                <a:gridCol w="5712240">
                  <a:extLst>
                    <a:ext uri="{9D8B030D-6E8A-4147-A177-3AD203B41FA5}">
                      <a16:colId xmlns:a16="http://schemas.microsoft.com/office/drawing/2014/main" val="20001"/>
                    </a:ext>
                  </a:extLst>
                </a:gridCol>
              </a:tblGrid>
              <a:tr h="319200">
                <a:tc>
                  <a:txBody>
                    <a:bodyPr/>
                    <a:lstStyle/>
                    <a:p>
                      <a:pPr marL="0" marR="0" lvl="0" indent="0" algn="l" rtl="0">
                        <a:lnSpc>
                          <a:spcPct val="100000"/>
                        </a:lnSpc>
                        <a:spcBef>
                          <a:spcPts val="0"/>
                        </a:spcBef>
                        <a:spcAft>
                          <a:spcPts val="0"/>
                        </a:spcAft>
                        <a:buClr>
                          <a:srgbClr val="000000"/>
                        </a:buClr>
                        <a:buSzPts val="1500"/>
                        <a:buFont typeface="Arial"/>
                        <a:buNone/>
                      </a:pPr>
                      <a:r>
                        <a:rPr lang="ja-JP" sz="1500" u="none" strike="noStrike" cap="none">
                          <a:latin typeface="BIZ UDPゴシック" panose="020B0400000000000000" pitchFamily="50" charset="-128"/>
                          <a:ea typeface="BIZ UDPゴシック" panose="020B0400000000000000" pitchFamily="50" charset="-128"/>
                          <a:cs typeface="Arial"/>
                          <a:sym typeface="Arial"/>
                        </a:rPr>
                        <a:t>1. 全く許容できない</a:t>
                      </a:r>
                      <a:endParaRPr sz="1500" u="none" strike="noStrike" cap="none">
                        <a:latin typeface="BIZ UDPゴシック" panose="020B0400000000000000" pitchFamily="50" charset="-128"/>
                        <a:ea typeface="BIZ UDPゴシック" panose="020B0400000000000000" pitchFamily="50" charset="-128"/>
                        <a:cs typeface="Arial"/>
                        <a:sym typeface="Arial"/>
                      </a:endParaRPr>
                    </a:p>
                  </a:txBody>
                  <a:tcPr marL="78700" marR="78700" marT="39350" marB="39350"/>
                </a:tc>
                <a:tc>
                  <a:txBody>
                    <a:bodyPr/>
                    <a:lstStyle/>
                    <a:p>
                      <a:pPr marL="0" marR="0" lvl="0" indent="0" algn="l" rtl="0">
                        <a:lnSpc>
                          <a:spcPct val="100000"/>
                        </a:lnSpc>
                        <a:spcBef>
                          <a:spcPts val="0"/>
                        </a:spcBef>
                        <a:spcAft>
                          <a:spcPts val="0"/>
                        </a:spcAft>
                        <a:buClr>
                          <a:schemeClr val="dk1"/>
                        </a:buClr>
                        <a:buSzPts val="1800"/>
                        <a:buFont typeface="Arial"/>
                        <a:buNone/>
                      </a:pPr>
                      <a:r>
                        <a:rPr lang="ja-JP" sz="1500" u="none" strike="noStrike" cap="none">
                          <a:latin typeface="BIZ UDPゴシック" panose="020B0400000000000000" pitchFamily="50" charset="-128"/>
                          <a:ea typeface="BIZ UDPゴシック" panose="020B0400000000000000" pitchFamily="50" charset="-128"/>
                          <a:cs typeface="Arial"/>
                          <a:sym typeface="Arial"/>
                        </a:rPr>
                        <a:t>倫理的・道徳的に全く許容できない。</a:t>
                      </a:r>
                      <a:endParaRPr sz="1300" u="none" strike="noStrike" cap="none">
                        <a:latin typeface="BIZ UDPゴシック" panose="020B0400000000000000" pitchFamily="50" charset="-128"/>
                        <a:ea typeface="BIZ UDPゴシック" panose="020B0400000000000000" pitchFamily="50" charset="-128"/>
                        <a:cs typeface="Arial"/>
                        <a:sym typeface="Arial"/>
                      </a:endParaRPr>
                    </a:p>
                  </a:txBody>
                  <a:tcPr marL="78700" marR="78700" marT="39350" marB="39350"/>
                </a:tc>
                <a:extLst>
                  <a:ext uri="{0D108BD9-81ED-4DB2-BD59-A6C34878D82A}">
                    <a16:rowId xmlns:a16="http://schemas.microsoft.com/office/drawing/2014/main" val="10000"/>
                  </a:ext>
                </a:extLst>
              </a:tr>
              <a:tr h="319200">
                <a:tc>
                  <a:txBody>
                    <a:bodyPr/>
                    <a:lstStyle/>
                    <a:p>
                      <a:pPr marL="0" marR="0" lvl="0" indent="0" algn="l" rtl="0">
                        <a:lnSpc>
                          <a:spcPct val="100000"/>
                        </a:lnSpc>
                        <a:spcBef>
                          <a:spcPts val="0"/>
                        </a:spcBef>
                        <a:spcAft>
                          <a:spcPts val="0"/>
                        </a:spcAft>
                        <a:buClr>
                          <a:srgbClr val="000000"/>
                        </a:buClr>
                        <a:buSzPts val="1500"/>
                        <a:buFont typeface="Arial"/>
                        <a:buNone/>
                      </a:pPr>
                      <a:r>
                        <a:rPr lang="ja-JP" sz="1500" u="none" strike="noStrike" cap="none" dirty="0">
                          <a:latin typeface="BIZ UDPゴシック" panose="020B0400000000000000" pitchFamily="50" charset="-128"/>
                          <a:ea typeface="BIZ UDPゴシック" panose="020B0400000000000000" pitchFamily="50" charset="-128"/>
                          <a:cs typeface="Arial"/>
                          <a:sym typeface="Arial"/>
                        </a:rPr>
                        <a:t>2. 許容できない</a:t>
                      </a:r>
                      <a:endParaRPr sz="1500" u="none" strike="noStrike" cap="none" dirty="0">
                        <a:latin typeface="BIZ UDPゴシック" panose="020B0400000000000000" pitchFamily="50" charset="-128"/>
                        <a:ea typeface="BIZ UDPゴシック" panose="020B0400000000000000" pitchFamily="50" charset="-128"/>
                        <a:cs typeface="Arial"/>
                        <a:sym typeface="Arial"/>
                      </a:endParaRPr>
                    </a:p>
                  </a:txBody>
                  <a:tcPr marL="78700" marR="78700" marT="39350" marB="39350">
                    <a:solidFill>
                      <a:schemeClr val="accent5">
                        <a:lumMod val="20000"/>
                        <a:lumOff val="80000"/>
                      </a:schemeClr>
                    </a:solidFill>
                  </a:tcPr>
                </a:tc>
                <a:tc>
                  <a:txBody>
                    <a:bodyPr/>
                    <a:lstStyle/>
                    <a:p>
                      <a:pPr marL="0" marR="0" lvl="0" indent="0" algn="l" rtl="0">
                        <a:lnSpc>
                          <a:spcPct val="100000"/>
                        </a:lnSpc>
                        <a:spcBef>
                          <a:spcPts val="0"/>
                        </a:spcBef>
                        <a:spcAft>
                          <a:spcPts val="0"/>
                        </a:spcAft>
                        <a:buClr>
                          <a:schemeClr val="dk1"/>
                        </a:buClr>
                        <a:buSzPts val="1800"/>
                        <a:buFont typeface="Arial"/>
                        <a:buNone/>
                      </a:pPr>
                      <a:r>
                        <a:rPr lang="ja-JP" sz="1500" u="none" strike="noStrike" cap="none" dirty="0">
                          <a:latin typeface="BIZ UDPゴシック" panose="020B0400000000000000" pitchFamily="50" charset="-128"/>
                          <a:ea typeface="BIZ UDPゴシック" panose="020B0400000000000000" pitchFamily="50" charset="-128"/>
                          <a:cs typeface="Arial"/>
                          <a:sym typeface="Arial"/>
                        </a:rPr>
                        <a:t>倫理的・道徳的に大部分が許容できない。</a:t>
                      </a:r>
                      <a:endParaRPr sz="1300" u="none" strike="noStrike" cap="none" dirty="0">
                        <a:latin typeface="BIZ UDPゴシック" panose="020B0400000000000000" pitchFamily="50" charset="-128"/>
                        <a:ea typeface="BIZ UDPゴシック" panose="020B0400000000000000" pitchFamily="50" charset="-128"/>
                        <a:cs typeface="Arial"/>
                        <a:sym typeface="Arial"/>
                      </a:endParaRPr>
                    </a:p>
                  </a:txBody>
                  <a:tcPr marL="78700" marR="78700" marT="39350" marB="39350">
                    <a:solidFill>
                      <a:schemeClr val="accent5">
                        <a:lumMod val="20000"/>
                        <a:lumOff val="80000"/>
                      </a:schemeClr>
                    </a:solidFill>
                  </a:tcPr>
                </a:tc>
                <a:extLst>
                  <a:ext uri="{0D108BD9-81ED-4DB2-BD59-A6C34878D82A}">
                    <a16:rowId xmlns:a16="http://schemas.microsoft.com/office/drawing/2014/main" val="10001"/>
                  </a:ext>
                </a:extLst>
              </a:tr>
              <a:tr h="319200">
                <a:tc>
                  <a:txBody>
                    <a:bodyPr/>
                    <a:lstStyle/>
                    <a:p>
                      <a:pPr marL="0" marR="0" lvl="0" indent="0" algn="l" rtl="0">
                        <a:lnSpc>
                          <a:spcPct val="100000"/>
                        </a:lnSpc>
                        <a:spcBef>
                          <a:spcPts val="0"/>
                        </a:spcBef>
                        <a:spcAft>
                          <a:spcPts val="0"/>
                        </a:spcAft>
                        <a:buClr>
                          <a:srgbClr val="000000"/>
                        </a:buClr>
                        <a:buSzPts val="1500"/>
                        <a:buFont typeface="Arial"/>
                        <a:buNone/>
                      </a:pPr>
                      <a:r>
                        <a:rPr lang="ja-JP" sz="1500" u="none" strike="noStrike" cap="none" dirty="0">
                          <a:latin typeface="BIZ UDPゴシック" panose="020B0400000000000000" pitchFamily="50" charset="-128"/>
                          <a:ea typeface="BIZ UDPゴシック" panose="020B0400000000000000" pitchFamily="50" charset="-128"/>
                          <a:cs typeface="Arial"/>
                          <a:sym typeface="Arial"/>
                        </a:rPr>
                        <a:t>3. やや許容できない</a:t>
                      </a:r>
                      <a:endParaRPr sz="1500" u="none" strike="noStrike" cap="none" dirty="0">
                        <a:latin typeface="BIZ UDPゴシック" panose="020B0400000000000000" pitchFamily="50" charset="-128"/>
                        <a:ea typeface="BIZ UDPゴシック" panose="020B0400000000000000" pitchFamily="50" charset="-128"/>
                        <a:cs typeface="Arial"/>
                        <a:sym typeface="Arial"/>
                      </a:endParaRPr>
                    </a:p>
                  </a:txBody>
                  <a:tcPr marL="78700" marR="78700" marT="39350" marB="39350">
                    <a:solidFill>
                      <a:schemeClr val="accent5">
                        <a:lumMod val="40000"/>
                        <a:lumOff val="60000"/>
                      </a:schemeClr>
                    </a:solidFill>
                  </a:tcPr>
                </a:tc>
                <a:tc>
                  <a:txBody>
                    <a:bodyPr/>
                    <a:lstStyle/>
                    <a:p>
                      <a:pPr marL="0" marR="0" lvl="0" indent="0" algn="l" rtl="0">
                        <a:lnSpc>
                          <a:spcPct val="100000"/>
                        </a:lnSpc>
                        <a:spcBef>
                          <a:spcPts val="0"/>
                        </a:spcBef>
                        <a:spcAft>
                          <a:spcPts val="0"/>
                        </a:spcAft>
                        <a:buClr>
                          <a:schemeClr val="dk1"/>
                        </a:buClr>
                        <a:buSzPts val="1800"/>
                        <a:buFont typeface="Arial"/>
                        <a:buNone/>
                      </a:pPr>
                      <a:r>
                        <a:rPr lang="ja-JP" sz="1500" u="none" strike="noStrike" cap="none" dirty="0">
                          <a:latin typeface="BIZ UDPゴシック" panose="020B0400000000000000" pitchFamily="50" charset="-128"/>
                          <a:ea typeface="BIZ UDPゴシック" panose="020B0400000000000000" pitchFamily="50" charset="-128"/>
                          <a:cs typeface="Arial"/>
                          <a:sym typeface="Arial"/>
                        </a:rPr>
                        <a:t>倫理的・道徳的に一部が許容できない。</a:t>
                      </a:r>
                      <a:endParaRPr sz="1300" u="none" strike="noStrike" cap="none" dirty="0">
                        <a:latin typeface="BIZ UDPゴシック" panose="020B0400000000000000" pitchFamily="50" charset="-128"/>
                        <a:ea typeface="BIZ UDPゴシック" panose="020B0400000000000000" pitchFamily="50" charset="-128"/>
                        <a:cs typeface="Arial"/>
                        <a:sym typeface="Arial"/>
                      </a:endParaRPr>
                    </a:p>
                  </a:txBody>
                  <a:tcPr marL="78700" marR="78700" marT="39350" marB="39350">
                    <a:solidFill>
                      <a:schemeClr val="accent5">
                        <a:lumMod val="40000"/>
                        <a:lumOff val="60000"/>
                      </a:schemeClr>
                    </a:solidFill>
                  </a:tcPr>
                </a:tc>
                <a:extLst>
                  <a:ext uri="{0D108BD9-81ED-4DB2-BD59-A6C34878D82A}">
                    <a16:rowId xmlns:a16="http://schemas.microsoft.com/office/drawing/2014/main" val="10002"/>
                  </a:ext>
                </a:extLst>
              </a:tr>
              <a:tr h="319200">
                <a:tc>
                  <a:txBody>
                    <a:bodyPr/>
                    <a:lstStyle/>
                    <a:p>
                      <a:pPr marL="0" marR="0" lvl="0" indent="0" algn="l" rtl="0">
                        <a:lnSpc>
                          <a:spcPct val="100000"/>
                        </a:lnSpc>
                        <a:spcBef>
                          <a:spcPts val="0"/>
                        </a:spcBef>
                        <a:spcAft>
                          <a:spcPts val="0"/>
                        </a:spcAft>
                        <a:buClr>
                          <a:srgbClr val="000000"/>
                        </a:buClr>
                        <a:buSzPts val="1500"/>
                        <a:buFont typeface="Arial"/>
                        <a:buNone/>
                      </a:pPr>
                      <a:r>
                        <a:rPr lang="ja-JP" sz="1500" u="none" strike="noStrike" cap="none" dirty="0">
                          <a:latin typeface="BIZ UDPゴシック" panose="020B0400000000000000" pitchFamily="50" charset="-128"/>
                          <a:ea typeface="BIZ UDPゴシック" panose="020B0400000000000000" pitchFamily="50" charset="-128"/>
                          <a:cs typeface="Arial"/>
                          <a:sym typeface="Arial"/>
                        </a:rPr>
                        <a:t>4. やや許容できる</a:t>
                      </a:r>
                      <a:endParaRPr sz="1500" u="none" strike="noStrike" cap="none" dirty="0">
                        <a:latin typeface="BIZ UDPゴシック" panose="020B0400000000000000" pitchFamily="50" charset="-128"/>
                        <a:ea typeface="BIZ UDPゴシック" panose="020B0400000000000000" pitchFamily="50" charset="-128"/>
                        <a:cs typeface="Arial"/>
                        <a:sym typeface="Arial"/>
                      </a:endParaRPr>
                    </a:p>
                  </a:txBody>
                  <a:tcPr marL="78700" marR="78700" marT="39350" marB="39350">
                    <a:solidFill>
                      <a:schemeClr val="accent5">
                        <a:lumMod val="60000"/>
                        <a:lumOff val="40000"/>
                      </a:schemeClr>
                    </a:solidFill>
                  </a:tcPr>
                </a:tc>
                <a:tc>
                  <a:txBody>
                    <a:bodyPr/>
                    <a:lstStyle/>
                    <a:p>
                      <a:pPr marL="0" marR="0" lvl="0" indent="0" algn="l" rtl="0">
                        <a:lnSpc>
                          <a:spcPct val="100000"/>
                        </a:lnSpc>
                        <a:spcBef>
                          <a:spcPts val="0"/>
                        </a:spcBef>
                        <a:spcAft>
                          <a:spcPts val="0"/>
                        </a:spcAft>
                        <a:buClr>
                          <a:schemeClr val="dk1"/>
                        </a:buClr>
                        <a:buSzPts val="1800"/>
                        <a:buFont typeface="Arial"/>
                        <a:buNone/>
                      </a:pPr>
                      <a:r>
                        <a:rPr lang="ja-JP" sz="1500" u="none" strike="noStrike" cap="none" dirty="0">
                          <a:latin typeface="BIZ UDPゴシック" panose="020B0400000000000000" pitchFamily="50" charset="-128"/>
                          <a:ea typeface="BIZ UDPゴシック" panose="020B0400000000000000" pitchFamily="50" charset="-128"/>
                          <a:cs typeface="Arial"/>
                          <a:sym typeface="Arial"/>
                        </a:rPr>
                        <a:t>倫理的・道徳的に一部は許容できる。</a:t>
                      </a:r>
                      <a:endParaRPr sz="1300" u="none" strike="noStrike" cap="none" dirty="0">
                        <a:latin typeface="BIZ UDPゴシック" panose="020B0400000000000000" pitchFamily="50" charset="-128"/>
                        <a:ea typeface="BIZ UDPゴシック" panose="020B0400000000000000" pitchFamily="50" charset="-128"/>
                        <a:cs typeface="Arial"/>
                        <a:sym typeface="Arial"/>
                      </a:endParaRPr>
                    </a:p>
                  </a:txBody>
                  <a:tcPr marL="78700" marR="78700" marT="39350" marB="39350">
                    <a:solidFill>
                      <a:schemeClr val="accent5">
                        <a:lumMod val="60000"/>
                        <a:lumOff val="40000"/>
                      </a:schemeClr>
                    </a:solidFill>
                  </a:tcPr>
                </a:tc>
                <a:extLst>
                  <a:ext uri="{0D108BD9-81ED-4DB2-BD59-A6C34878D82A}">
                    <a16:rowId xmlns:a16="http://schemas.microsoft.com/office/drawing/2014/main" val="10003"/>
                  </a:ext>
                </a:extLst>
              </a:tr>
              <a:tr h="355225">
                <a:tc>
                  <a:txBody>
                    <a:bodyPr/>
                    <a:lstStyle/>
                    <a:p>
                      <a:pPr marL="0" marR="0" lvl="0" indent="0" algn="l" rtl="0">
                        <a:lnSpc>
                          <a:spcPct val="100000"/>
                        </a:lnSpc>
                        <a:spcBef>
                          <a:spcPts val="0"/>
                        </a:spcBef>
                        <a:spcAft>
                          <a:spcPts val="0"/>
                        </a:spcAft>
                        <a:buClr>
                          <a:srgbClr val="000000"/>
                        </a:buClr>
                        <a:buSzPts val="1500"/>
                        <a:buFont typeface="Arial"/>
                        <a:buNone/>
                      </a:pPr>
                      <a:r>
                        <a:rPr lang="ja-JP" sz="1500" u="none" strike="noStrike" cap="none" dirty="0">
                          <a:latin typeface="BIZ UDPゴシック" panose="020B0400000000000000" pitchFamily="50" charset="-128"/>
                          <a:ea typeface="BIZ UDPゴシック" panose="020B0400000000000000" pitchFamily="50" charset="-128"/>
                          <a:cs typeface="Arial"/>
                          <a:sym typeface="Arial"/>
                        </a:rPr>
                        <a:t>5. 許容できる</a:t>
                      </a:r>
                      <a:endParaRPr sz="1500" u="none" strike="noStrike" cap="none" dirty="0">
                        <a:latin typeface="BIZ UDPゴシック" panose="020B0400000000000000" pitchFamily="50" charset="-128"/>
                        <a:ea typeface="BIZ UDPゴシック" panose="020B0400000000000000" pitchFamily="50" charset="-128"/>
                        <a:cs typeface="Arial"/>
                        <a:sym typeface="Arial"/>
                      </a:endParaRPr>
                    </a:p>
                  </a:txBody>
                  <a:tcPr marL="78700" marR="78700" marT="39350" marB="39350">
                    <a:solidFill>
                      <a:schemeClr val="accent5"/>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ja-JP" sz="1500" u="none" strike="noStrike" cap="none" dirty="0">
                          <a:latin typeface="BIZ UDPゴシック" panose="020B0400000000000000" pitchFamily="50" charset="-128"/>
                          <a:ea typeface="BIZ UDPゴシック" panose="020B0400000000000000" pitchFamily="50" charset="-128"/>
                          <a:cs typeface="Arial"/>
                          <a:sym typeface="Arial"/>
                        </a:rPr>
                        <a:t>倫理的・道徳的に大部分が許容できる。</a:t>
                      </a:r>
                      <a:endParaRPr sz="1500" u="none" strike="noStrike" cap="none" dirty="0">
                        <a:latin typeface="BIZ UDPゴシック" panose="020B0400000000000000" pitchFamily="50" charset="-128"/>
                        <a:ea typeface="BIZ UDPゴシック" panose="020B0400000000000000" pitchFamily="50" charset="-128"/>
                        <a:cs typeface="Arial"/>
                        <a:sym typeface="Arial"/>
                      </a:endParaRPr>
                    </a:p>
                  </a:txBody>
                  <a:tcPr marL="78700" marR="78700" marT="39350" marB="39350">
                    <a:solidFill>
                      <a:schemeClr val="accent5"/>
                    </a:solidFill>
                  </a:tcPr>
                </a:tc>
                <a:extLst>
                  <a:ext uri="{0D108BD9-81ED-4DB2-BD59-A6C34878D82A}">
                    <a16:rowId xmlns:a16="http://schemas.microsoft.com/office/drawing/2014/main" val="10004"/>
                  </a:ext>
                </a:extLst>
              </a:tr>
              <a:tr h="319200">
                <a:tc>
                  <a:txBody>
                    <a:bodyPr/>
                    <a:lstStyle/>
                    <a:p>
                      <a:pPr marL="0" marR="0" lvl="0" indent="0" algn="l" rtl="0">
                        <a:lnSpc>
                          <a:spcPct val="100000"/>
                        </a:lnSpc>
                        <a:spcBef>
                          <a:spcPts val="0"/>
                        </a:spcBef>
                        <a:spcAft>
                          <a:spcPts val="0"/>
                        </a:spcAft>
                        <a:buClr>
                          <a:srgbClr val="000000"/>
                        </a:buClr>
                        <a:buSzPts val="1500"/>
                        <a:buFont typeface="Arial"/>
                        <a:buNone/>
                      </a:pPr>
                      <a:r>
                        <a:rPr lang="ja-JP" sz="1500" u="none" strike="noStrike" cap="none" dirty="0">
                          <a:latin typeface="BIZ UDPゴシック" panose="020B0400000000000000" pitchFamily="50" charset="-128"/>
                          <a:ea typeface="BIZ UDPゴシック" panose="020B0400000000000000" pitchFamily="50" charset="-128"/>
                          <a:cs typeface="Arial"/>
                          <a:sym typeface="Arial"/>
                        </a:rPr>
                        <a:t>6. 非常に許容できる</a:t>
                      </a:r>
                      <a:endParaRPr sz="1500" u="none" strike="noStrike" cap="none" dirty="0">
                        <a:latin typeface="BIZ UDPゴシック" panose="020B0400000000000000" pitchFamily="50" charset="-128"/>
                        <a:ea typeface="BIZ UDPゴシック" panose="020B0400000000000000" pitchFamily="50" charset="-128"/>
                        <a:cs typeface="Arial"/>
                        <a:sym typeface="Arial"/>
                      </a:endParaRPr>
                    </a:p>
                  </a:txBody>
                  <a:tcPr marL="78700" marR="78700" marT="39350" marB="39350">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ja-JP" sz="1500" u="none" strike="noStrike" cap="none" dirty="0">
                          <a:latin typeface="BIZ UDPゴシック" panose="020B0400000000000000" pitchFamily="50" charset="-128"/>
                          <a:ea typeface="BIZ UDPゴシック" panose="020B0400000000000000" pitchFamily="50" charset="-128"/>
                          <a:cs typeface="Arial"/>
                          <a:sym typeface="Arial"/>
                        </a:rPr>
                        <a:t>倫理的・道徳的に問題が少ないと考えられ、許容できる。</a:t>
                      </a:r>
                      <a:endParaRPr sz="1500" u="none" strike="noStrike" cap="none" dirty="0">
                        <a:latin typeface="BIZ UDPゴシック" panose="020B0400000000000000" pitchFamily="50" charset="-128"/>
                        <a:ea typeface="BIZ UDPゴシック" panose="020B0400000000000000" pitchFamily="50" charset="-128"/>
                        <a:cs typeface="Arial"/>
                        <a:sym typeface="Arial"/>
                      </a:endParaRPr>
                    </a:p>
                  </a:txBody>
                  <a:tcPr marL="78700" marR="78700" marT="39350" marB="39350">
                    <a:solidFill>
                      <a:schemeClr val="accent5">
                        <a:lumMod val="75000"/>
                      </a:schemeClr>
                    </a:solidFill>
                  </a:tcPr>
                </a:tc>
                <a:extLst>
                  <a:ext uri="{0D108BD9-81ED-4DB2-BD59-A6C34878D82A}">
                    <a16:rowId xmlns:a16="http://schemas.microsoft.com/office/drawing/2014/main" val="10005"/>
                  </a:ext>
                </a:extLst>
              </a:tr>
            </a:tbl>
          </a:graphicData>
        </a:graphic>
      </p:graphicFrame>
      <p:graphicFrame>
        <p:nvGraphicFramePr>
          <p:cNvPr id="155" name="Google Shape;155;p8"/>
          <p:cNvGraphicFramePr/>
          <p:nvPr>
            <p:extLst>
              <p:ext uri="{D42A27DB-BD31-4B8C-83A1-F6EECF244321}">
                <p14:modId xmlns:p14="http://schemas.microsoft.com/office/powerpoint/2010/main" val="3694260690"/>
              </p:ext>
            </p:extLst>
          </p:nvPr>
        </p:nvGraphicFramePr>
        <p:xfrm>
          <a:off x="1990709" y="4102069"/>
          <a:ext cx="8210574" cy="2225650"/>
        </p:xfrm>
        <a:graphic>
          <a:graphicData uri="http://schemas.openxmlformats.org/drawingml/2006/table">
            <a:tbl>
              <a:tblPr>
                <a:noFill/>
                <a:tableStyleId>{A92DC6E0-C2EB-4928-B0E4-DBE79A7E369F}</a:tableStyleId>
              </a:tblPr>
              <a:tblGrid>
                <a:gridCol w="8210574">
                  <a:extLst>
                    <a:ext uri="{9D8B030D-6E8A-4147-A177-3AD203B41FA5}">
                      <a16:colId xmlns:a16="http://schemas.microsoft.com/office/drawing/2014/main" val="20000"/>
                    </a:ext>
                  </a:extLst>
                </a:gridCol>
              </a:tblGrid>
              <a:tr h="319200">
                <a:tc>
                  <a:txBody>
                    <a:bodyPr/>
                    <a:lstStyle/>
                    <a:p>
                      <a:pPr marL="0" marR="0" lvl="0" indent="0" algn="l" rtl="0">
                        <a:lnSpc>
                          <a:spcPct val="100000"/>
                        </a:lnSpc>
                        <a:spcBef>
                          <a:spcPts val="0"/>
                        </a:spcBef>
                        <a:spcAft>
                          <a:spcPts val="0"/>
                        </a:spcAft>
                        <a:buClr>
                          <a:schemeClr val="dk1"/>
                        </a:buClr>
                        <a:buSzPts val="1800"/>
                        <a:buFont typeface="Arial"/>
                        <a:buNone/>
                      </a:pPr>
                      <a:r>
                        <a:rPr lang="ja-JP" sz="1500" u="none" strike="noStrike" cap="none">
                          <a:latin typeface="BIZ UDPゴシック" panose="020B0400000000000000" pitchFamily="50" charset="-128"/>
                          <a:ea typeface="BIZ UDPゴシック" panose="020B0400000000000000" pitchFamily="50" charset="-128"/>
                          <a:cs typeface="Arial"/>
                          <a:sym typeface="Arial"/>
                        </a:rPr>
                        <a:t>１. サプリメントを購入し使用する</a:t>
                      </a:r>
                      <a:endParaRPr sz="1300" u="none" strike="noStrike" cap="none">
                        <a:latin typeface="BIZ UDPゴシック" panose="020B0400000000000000" pitchFamily="50" charset="-128"/>
                        <a:ea typeface="BIZ UDPゴシック" panose="020B0400000000000000" pitchFamily="50" charset="-128"/>
                        <a:cs typeface="Arial"/>
                        <a:sym typeface="Arial"/>
                      </a:endParaRPr>
                    </a:p>
                  </a:txBody>
                  <a:tcPr marL="78700" marR="78700" marT="39350" marB="39350"/>
                </a:tc>
                <a:extLst>
                  <a:ext uri="{0D108BD9-81ED-4DB2-BD59-A6C34878D82A}">
                    <a16:rowId xmlns:a16="http://schemas.microsoft.com/office/drawing/2014/main" val="10000"/>
                  </a:ext>
                </a:extLst>
              </a:tr>
              <a:tr h="319200">
                <a:tc>
                  <a:txBody>
                    <a:bodyPr/>
                    <a:lstStyle/>
                    <a:p>
                      <a:pPr marL="0" marR="0" lvl="0" indent="0" algn="l" rtl="0">
                        <a:lnSpc>
                          <a:spcPct val="100000"/>
                        </a:lnSpc>
                        <a:spcBef>
                          <a:spcPts val="0"/>
                        </a:spcBef>
                        <a:spcAft>
                          <a:spcPts val="0"/>
                        </a:spcAft>
                        <a:buClr>
                          <a:schemeClr val="dk1"/>
                        </a:buClr>
                        <a:buSzPts val="1800"/>
                        <a:buFont typeface="Arial"/>
                        <a:buNone/>
                      </a:pPr>
                      <a:r>
                        <a:rPr lang="ja-JP" sz="1500" u="none" strike="noStrike" cap="none">
                          <a:latin typeface="BIZ UDPゴシック" panose="020B0400000000000000" pitchFamily="50" charset="-128"/>
                          <a:ea typeface="BIZ UDPゴシック" panose="020B0400000000000000" pitchFamily="50" charset="-128"/>
                          <a:cs typeface="Arial"/>
                          <a:sym typeface="Arial"/>
                        </a:rPr>
                        <a:t>２. サプリメントは購入せず自分の力で記録更新を目指す</a:t>
                      </a:r>
                      <a:endParaRPr sz="1300" u="none" strike="noStrike" cap="none">
                        <a:latin typeface="BIZ UDPゴシック" panose="020B0400000000000000" pitchFamily="50" charset="-128"/>
                        <a:ea typeface="BIZ UDPゴシック" panose="020B0400000000000000" pitchFamily="50" charset="-128"/>
                        <a:cs typeface="Arial"/>
                        <a:sym typeface="Arial"/>
                      </a:endParaRPr>
                    </a:p>
                  </a:txBody>
                  <a:tcPr marL="78700" marR="78700" marT="39350" marB="39350"/>
                </a:tc>
                <a:extLst>
                  <a:ext uri="{0D108BD9-81ED-4DB2-BD59-A6C34878D82A}">
                    <a16:rowId xmlns:a16="http://schemas.microsoft.com/office/drawing/2014/main" val="10001"/>
                  </a:ext>
                </a:extLst>
              </a:tr>
              <a:tr h="319200">
                <a:tc>
                  <a:txBody>
                    <a:bodyPr/>
                    <a:lstStyle/>
                    <a:p>
                      <a:pPr marL="0" marR="0" lvl="0" indent="0" algn="l" rtl="0">
                        <a:lnSpc>
                          <a:spcPct val="100000"/>
                        </a:lnSpc>
                        <a:spcBef>
                          <a:spcPts val="0"/>
                        </a:spcBef>
                        <a:spcAft>
                          <a:spcPts val="0"/>
                        </a:spcAft>
                        <a:buClr>
                          <a:schemeClr val="dk1"/>
                        </a:buClr>
                        <a:buSzPts val="1800"/>
                        <a:buFont typeface="Arial"/>
                        <a:buNone/>
                      </a:pPr>
                      <a:r>
                        <a:rPr lang="ja-JP" sz="1500" u="none" strike="noStrike" cap="none">
                          <a:latin typeface="BIZ UDPゴシック" panose="020B0400000000000000" pitchFamily="50" charset="-128"/>
                          <a:ea typeface="BIZ UDPゴシック" panose="020B0400000000000000" pitchFamily="50" charset="-128"/>
                          <a:cs typeface="Arial"/>
                          <a:sym typeface="Arial"/>
                        </a:rPr>
                        <a:t>３. 違反とならない方法で、パフォーマンス向上を模索する</a:t>
                      </a:r>
                      <a:endParaRPr sz="1300" u="none" strike="noStrike" cap="none">
                        <a:latin typeface="BIZ UDPゴシック" panose="020B0400000000000000" pitchFamily="50" charset="-128"/>
                        <a:ea typeface="BIZ UDPゴシック" panose="020B0400000000000000" pitchFamily="50" charset="-128"/>
                        <a:cs typeface="Arial"/>
                        <a:sym typeface="Arial"/>
                      </a:endParaRPr>
                    </a:p>
                  </a:txBody>
                  <a:tcPr marL="78700" marR="78700" marT="39350" marB="39350"/>
                </a:tc>
                <a:extLst>
                  <a:ext uri="{0D108BD9-81ED-4DB2-BD59-A6C34878D82A}">
                    <a16:rowId xmlns:a16="http://schemas.microsoft.com/office/drawing/2014/main" val="10002"/>
                  </a:ext>
                </a:extLst>
              </a:tr>
              <a:tr h="319200">
                <a:tc>
                  <a:txBody>
                    <a:bodyPr/>
                    <a:lstStyle/>
                    <a:p>
                      <a:pPr marL="0" marR="0" lvl="0" indent="0" algn="l" rtl="0">
                        <a:lnSpc>
                          <a:spcPct val="100000"/>
                        </a:lnSpc>
                        <a:spcBef>
                          <a:spcPts val="0"/>
                        </a:spcBef>
                        <a:spcAft>
                          <a:spcPts val="0"/>
                        </a:spcAft>
                        <a:buClr>
                          <a:schemeClr val="dk1"/>
                        </a:buClr>
                        <a:buSzPts val="1800"/>
                        <a:buFont typeface="Arial"/>
                        <a:buNone/>
                      </a:pPr>
                      <a:r>
                        <a:rPr lang="ja-JP" sz="1500" u="none" strike="noStrike" cap="none" dirty="0">
                          <a:latin typeface="BIZ UDPゴシック" panose="020B0400000000000000" pitchFamily="50" charset="-128"/>
                          <a:ea typeface="BIZ UDPゴシック" panose="020B0400000000000000" pitchFamily="50" charset="-128"/>
                          <a:cs typeface="Arial"/>
                          <a:sym typeface="Arial"/>
                        </a:rPr>
                        <a:t>４. コーチ・指導者に相談する</a:t>
                      </a:r>
                      <a:endParaRPr sz="1300" u="none" strike="noStrike" cap="none" dirty="0">
                        <a:latin typeface="BIZ UDPゴシック" panose="020B0400000000000000" pitchFamily="50" charset="-128"/>
                        <a:ea typeface="BIZ UDPゴシック" panose="020B0400000000000000" pitchFamily="50" charset="-128"/>
                        <a:cs typeface="Arial"/>
                        <a:sym typeface="Arial"/>
                      </a:endParaRPr>
                    </a:p>
                  </a:txBody>
                  <a:tcPr marL="78700" marR="78700" marT="39350" marB="39350"/>
                </a:tc>
                <a:extLst>
                  <a:ext uri="{0D108BD9-81ED-4DB2-BD59-A6C34878D82A}">
                    <a16:rowId xmlns:a16="http://schemas.microsoft.com/office/drawing/2014/main" val="10003"/>
                  </a:ext>
                </a:extLst>
              </a:tr>
              <a:tr h="319200">
                <a:tc>
                  <a:txBody>
                    <a:bodyPr/>
                    <a:lstStyle/>
                    <a:p>
                      <a:pPr marL="0" marR="0" lvl="0" indent="0" algn="l" rtl="0">
                        <a:lnSpc>
                          <a:spcPct val="100000"/>
                        </a:lnSpc>
                        <a:spcBef>
                          <a:spcPts val="0"/>
                        </a:spcBef>
                        <a:spcAft>
                          <a:spcPts val="0"/>
                        </a:spcAft>
                        <a:buClr>
                          <a:schemeClr val="dk1"/>
                        </a:buClr>
                        <a:buSzPts val="1800"/>
                        <a:buFont typeface="Arial"/>
                        <a:buNone/>
                      </a:pPr>
                      <a:r>
                        <a:rPr lang="ja-JP" sz="1500" u="none" strike="noStrike" cap="none">
                          <a:latin typeface="BIZ UDPゴシック" panose="020B0400000000000000" pitchFamily="50" charset="-128"/>
                          <a:ea typeface="BIZ UDPゴシック" panose="020B0400000000000000" pitchFamily="50" charset="-128"/>
                          <a:cs typeface="Arial"/>
                          <a:sym typeface="Arial"/>
                        </a:rPr>
                        <a:t>5. サポートスタッフに相談する</a:t>
                      </a:r>
                      <a:endParaRPr sz="1300" u="none" strike="noStrike" cap="none">
                        <a:latin typeface="BIZ UDPゴシック" panose="020B0400000000000000" pitchFamily="50" charset="-128"/>
                        <a:ea typeface="BIZ UDPゴシック" panose="020B0400000000000000" pitchFamily="50" charset="-128"/>
                        <a:cs typeface="Arial"/>
                        <a:sym typeface="Arial"/>
                      </a:endParaRPr>
                    </a:p>
                  </a:txBody>
                  <a:tcPr marL="78700" marR="78700" marT="39350" marB="39350"/>
                </a:tc>
                <a:extLst>
                  <a:ext uri="{0D108BD9-81ED-4DB2-BD59-A6C34878D82A}">
                    <a16:rowId xmlns:a16="http://schemas.microsoft.com/office/drawing/2014/main" val="10004"/>
                  </a:ext>
                </a:extLst>
              </a:tr>
              <a:tr h="314825">
                <a:tc>
                  <a:txBody>
                    <a:bodyPr/>
                    <a:lstStyle/>
                    <a:p>
                      <a:pPr marL="0" marR="0" lvl="0" indent="0" algn="l" rtl="0">
                        <a:lnSpc>
                          <a:spcPct val="100000"/>
                        </a:lnSpc>
                        <a:spcBef>
                          <a:spcPts val="0"/>
                        </a:spcBef>
                        <a:spcAft>
                          <a:spcPts val="0"/>
                        </a:spcAft>
                        <a:buClr>
                          <a:schemeClr val="dk1"/>
                        </a:buClr>
                        <a:buSzPts val="1800"/>
                        <a:buFont typeface="Arial"/>
                        <a:buNone/>
                      </a:pPr>
                      <a:r>
                        <a:rPr lang="ja-JP" sz="1500" u="none" strike="noStrike" cap="none">
                          <a:latin typeface="BIZ UDPゴシック" panose="020B0400000000000000" pitchFamily="50" charset="-128"/>
                          <a:ea typeface="BIZ UDPゴシック" panose="020B0400000000000000" pitchFamily="50" charset="-128"/>
                          <a:cs typeface="Arial"/>
                          <a:sym typeface="Arial"/>
                        </a:rPr>
                        <a:t>6. アスリート仲間(後輩・同級生・先輩、チーム以外のアスリート仲間)に相談する</a:t>
                      </a:r>
                      <a:endParaRPr sz="1300" u="none" strike="noStrike" cap="none">
                        <a:latin typeface="BIZ UDPゴシック" panose="020B0400000000000000" pitchFamily="50" charset="-128"/>
                        <a:ea typeface="BIZ UDPゴシック" panose="020B0400000000000000" pitchFamily="50" charset="-128"/>
                        <a:cs typeface="Arial"/>
                        <a:sym typeface="Arial"/>
                      </a:endParaRPr>
                    </a:p>
                  </a:txBody>
                  <a:tcPr marL="78700" marR="78700" marT="39350" marB="39350"/>
                </a:tc>
                <a:extLst>
                  <a:ext uri="{0D108BD9-81ED-4DB2-BD59-A6C34878D82A}">
                    <a16:rowId xmlns:a16="http://schemas.microsoft.com/office/drawing/2014/main" val="10005"/>
                  </a:ext>
                </a:extLst>
              </a:tr>
              <a:tr h="314825">
                <a:tc>
                  <a:txBody>
                    <a:bodyPr/>
                    <a:lstStyle/>
                    <a:p>
                      <a:pPr marL="0" marR="0" lvl="0" indent="0" algn="l" rtl="0">
                        <a:lnSpc>
                          <a:spcPct val="100000"/>
                        </a:lnSpc>
                        <a:spcBef>
                          <a:spcPts val="0"/>
                        </a:spcBef>
                        <a:spcAft>
                          <a:spcPts val="0"/>
                        </a:spcAft>
                        <a:buClr>
                          <a:schemeClr val="dk1"/>
                        </a:buClr>
                        <a:buSzPts val="1800"/>
                        <a:buFont typeface="Arial"/>
                        <a:buNone/>
                      </a:pPr>
                      <a:r>
                        <a:rPr lang="ja-JP" sz="1500" u="none" strike="noStrike" cap="none" dirty="0">
                          <a:latin typeface="BIZ UDPゴシック" panose="020B0400000000000000" pitchFamily="50" charset="-128"/>
                          <a:ea typeface="BIZ UDPゴシック" panose="020B0400000000000000" pitchFamily="50" charset="-128"/>
                          <a:cs typeface="Arial"/>
                          <a:sym typeface="Arial"/>
                        </a:rPr>
                        <a:t>７. 親・家族に相談する</a:t>
                      </a:r>
                      <a:endParaRPr sz="1300" u="none" strike="noStrike" cap="none" dirty="0">
                        <a:latin typeface="BIZ UDPゴシック" panose="020B0400000000000000" pitchFamily="50" charset="-128"/>
                        <a:ea typeface="BIZ UDPゴシック" panose="020B0400000000000000" pitchFamily="50" charset="-128"/>
                        <a:cs typeface="Arial"/>
                        <a:sym typeface="Arial"/>
                      </a:endParaRPr>
                    </a:p>
                  </a:txBody>
                  <a:tcPr marL="78700" marR="78700" marT="39350" marB="39350"/>
                </a:tc>
                <a:extLst>
                  <a:ext uri="{0D108BD9-81ED-4DB2-BD59-A6C34878D82A}">
                    <a16:rowId xmlns:a16="http://schemas.microsoft.com/office/drawing/2014/main" val="10006"/>
                  </a:ext>
                </a:extLst>
              </a:tr>
            </a:tbl>
          </a:graphicData>
        </a:graphic>
      </p:graphicFrame>
      <p:sp>
        <p:nvSpPr>
          <p:cNvPr id="156" name="Google Shape;156;p8"/>
          <p:cNvSpPr txBox="1"/>
          <p:nvPr/>
        </p:nvSpPr>
        <p:spPr>
          <a:xfrm>
            <a:off x="1182770" y="1040578"/>
            <a:ext cx="3300904"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dirty="0">
                <a:solidFill>
                  <a:srgbClr val="437DA8"/>
                </a:solidFill>
                <a:latin typeface="BIZ UDPゴシック" panose="020B0400000000000000" pitchFamily="50" charset="-128"/>
                <a:ea typeface="BIZ UDPゴシック" panose="020B0400000000000000" pitchFamily="50" charset="-128"/>
                <a:sym typeface="Arial"/>
              </a:rPr>
              <a:t>あなたの倫理的・道徳的許容度</a:t>
            </a:r>
            <a:endParaRPr sz="1800" b="1" i="0" u="none" strike="noStrike" cap="none" dirty="0">
              <a:solidFill>
                <a:srgbClr val="437DA8"/>
              </a:solidFill>
              <a:latin typeface="BIZ UDPゴシック" panose="020B0400000000000000" pitchFamily="50" charset="-128"/>
              <a:ea typeface="BIZ UDPゴシック" panose="020B0400000000000000" pitchFamily="50" charset="-128"/>
              <a:sym typeface="Arial"/>
            </a:endParaRPr>
          </a:p>
        </p:txBody>
      </p:sp>
      <p:sp>
        <p:nvSpPr>
          <p:cNvPr id="157" name="Google Shape;157;p8"/>
          <p:cNvSpPr txBox="1"/>
          <p:nvPr/>
        </p:nvSpPr>
        <p:spPr>
          <a:xfrm>
            <a:off x="1306249" y="3663532"/>
            <a:ext cx="203132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dirty="0">
                <a:solidFill>
                  <a:srgbClr val="437DA8"/>
                </a:solidFill>
                <a:latin typeface="BIZ UDPゴシック" panose="020B0400000000000000" pitchFamily="50" charset="-128"/>
                <a:ea typeface="BIZ UDPゴシック" panose="020B0400000000000000" pitchFamily="50" charset="-128"/>
                <a:sym typeface="Arial"/>
              </a:rPr>
              <a:t>あなたの行動選択</a:t>
            </a:r>
            <a:endParaRPr sz="1800" b="1" i="0" u="none" strike="noStrike" cap="none" dirty="0">
              <a:solidFill>
                <a:srgbClr val="437DA8"/>
              </a:solidFill>
              <a:latin typeface="BIZ UDPゴシック" panose="020B0400000000000000" pitchFamily="50" charset="-128"/>
              <a:ea typeface="BIZ UDPゴシック" panose="020B0400000000000000" pitchFamily="50" charset="-128"/>
              <a:sym typeface="Arial"/>
            </a:endParaRPr>
          </a:p>
        </p:txBody>
      </p:sp>
      <p:sp>
        <p:nvSpPr>
          <p:cNvPr id="158" name="Google Shape;158;p8"/>
          <p:cNvSpPr/>
          <p:nvPr/>
        </p:nvSpPr>
        <p:spPr>
          <a:xfrm>
            <a:off x="10013825" y="1122130"/>
            <a:ext cx="1561830" cy="955297"/>
          </a:xfrm>
          <a:prstGeom prst="wedgeRoundRectCallout">
            <a:avLst>
              <a:gd name="adj1" fmla="val -28391"/>
              <a:gd name="adj2" fmla="val 75148"/>
              <a:gd name="adj3" fmla="val 16667"/>
            </a:avLst>
          </a:prstGeom>
          <a:solidFill>
            <a:srgbClr val="4892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ja-JP" sz="1600" b="0" i="0" u="none" strike="noStrike" cap="none">
                <a:solidFill>
                  <a:schemeClr val="lt1"/>
                </a:solidFill>
                <a:latin typeface="BIZ UDPゴシック" panose="020B0400000000000000" pitchFamily="50" charset="-128"/>
                <a:ea typeface="BIZ UDPゴシック" panose="020B0400000000000000" pitchFamily="50" charset="-128"/>
                <a:sym typeface="Arial"/>
              </a:rPr>
              <a:t>最も当てはまるものを選択してみよう！</a:t>
            </a:r>
            <a:endParaRPr sz="1400" b="0" i="0" u="none" strike="noStrike" cap="none">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159" name="Google Shape;159;p8"/>
          <p:cNvSpPr/>
          <p:nvPr/>
        </p:nvSpPr>
        <p:spPr>
          <a:xfrm>
            <a:off x="10013825" y="3792971"/>
            <a:ext cx="1561830" cy="955297"/>
          </a:xfrm>
          <a:prstGeom prst="wedgeRoundRectCallout">
            <a:avLst>
              <a:gd name="adj1" fmla="val -28391"/>
              <a:gd name="adj2" fmla="val 75148"/>
              <a:gd name="adj3" fmla="val 16667"/>
            </a:avLst>
          </a:prstGeom>
          <a:solidFill>
            <a:srgbClr val="4892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ja-JP" sz="1600" b="0" i="0" u="none" strike="noStrike" cap="none">
                <a:solidFill>
                  <a:schemeClr val="lt1"/>
                </a:solidFill>
                <a:latin typeface="BIZ UDPゴシック" panose="020B0400000000000000" pitchFamily="50" charset="-128"/>
                <a:ea typeface="BIZ UDPゴシック" panose="020B0400000000000000" pitchFamily="50" charset="-128"/>
                <a:sym typeface="Arial"/>
              </a:rPr>
              <a:t>最も当てはまるものを選択してみよう！</a:t>
            </a:r>
            <a:endParaRPr sz="1400" b="0" i="0" u="none" strike="noStrike" cap="none">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160" name="Google Shape;160;p8"/>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100" b="0" i="0" u="none" strike="noStrike" cap="none">
                <a:solidFill>
                  <a:srgbClr val="BFBFBF"/>
                </a:solidFill>
                <a:latin typeface="BIZ UDPゴシック" panose="020B0400000000000000" pitchFamily="50" charset="-128"/>
                <a:ea typeface="BIZ UDPゴシック" panose="020B0400000000000000" pitchFamily="50" charset="-128"/>
                <a:sym typeface="Arial"/>
              </a:rPr>
              <a:t>©UNIVAS アンチ・ドーピング教育</a:t>
            </a:r>
            <a:endParaRPr sz="1200" b="0" i="0" u="none" strike="noStrike" cap="none">
              <a:solidFill>
                <a:srgbClr val="BFBFBF"/>
              </a:solidFill>
              <a:latin typeface="BIZ UDPゴシック" panose="020B0400000000000000" pitchFamily="50" charset="-128"/>
              <a:ea typeface="BIZ UDPゴシック" panose="020B0400000000000000" pitchFamily="50" charset="-128"/>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9"/>
          <p:cNvSpPr txBox="1">
            <a:spLocks noGrp="1"/>
          </p:cNvSpPr>
          <p:nvPr>
            <p:ph type="sldNum" idx="12"/>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FFFFFF"/>
                </a:solidFill>
                <a:latin typeface="BIZ UDPゴシック" panose="020B0400000000000000" pitchFamily="50" charset="-128"/>
                <a:ea typeface="BIZ UDPゴシック" panose="020B0400000000000000" pitchFamily="50" charset="-128"/>
                <a:sym typeface="Arial"/>
              </a:rPr>
              <a:t>8</a:t>
            </a:fld>
            <a:endParaRPr sz="1200" b="0" i="0" u="none" strike="noStrike" cap="none">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167" name="Google Shape;167;p9"/>
          <p:cNvSpPr txBox="1"/>
          <p:nvPr/>
        </p:nvSpPr>
        <p:spPr>
          <a:xfrm>
            <a:off x="911225" y="4485358"/>
            <a:ext cx="5106036" cy="1077218"/>
          </a:xfrm>
          <a:prstGeom prst="rect">
            <a:avLst/>
          </a:prstGeom>
          <a:solidFill>
            <a:srgbClr val="D8D8D8">
              <a:alpha val="49803"/>
            </a:srgb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88％が</a:t>
            </a:r>
            <a:b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br>
            <a: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a:t>
            </a:r>
            <a:r>
              <a:rPr lang="ja-JP" sz="3600" b="1" i="0" u="none" strike="noStrike" cap="none" dirty="0">
                <a:solidFill>
                  <a:srgbClr val="FF6600"/>
                </a:solidFill>
                <a:latin typeface="BIZ UDPゴシック" panose="020B0400000000000000" pitchFamily="50" charset="-128"/>
                <a:ea typeface="BIZ UDPゴシック" panose="020B0400000000000000" pitchFamily="50" charset="-128"/>
                <a:sym typeface="Arial"/>
              </a:rPr>
              <a:t>許容できない</a:t>
            </a:r>
            <a: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」と回答</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grpSp>
        <p:nvGrpSpPr>
          <p:cNvPr id="168" name="Google Shape;168;p9"/>
          <p:cNvGrpSpPr/>
          <p:nvPr/>
        </p:nvGrpSpPr>
        <p:grpSpPr>
          <a:xfrm>
            <a:off x="10091930" y="569724"/>
            <a:ext cx="1067969" cy="369332"/>
            <a:chOff x="10142730" y="646668"/>
            <a:chExt cx="1067969" cy="369332"/>
          </a:xfrm>
        </p:grpSpPr>
        <p:pic>
          <p:nvPicPr>
            <p:cNvPr id="169" name="Google Shape;169;p9" descr="アイコン&#10;&#10;自動的に生成された説明"/>
            <p:cNvPicPr preferRelativeResize="0"/>
            <p:nvPr/>
          </p:nvPicPr>
          <p:blipFill rotWithShape="1">
            <a:blip r:embed="rId3">
              <a:alphaModFix/>
            </a:blip>
            <a:srcRect/>
            <a:stretch/>
          </p:blipFill>
          <p:spPr>
            <a:xfrm>
              <a:off x="10142730" y="686575"/>
              <a:ext cx="402840" cy="289518"/>
            </a:xfrm>
            <a:prstGeom prst="rect">
              <a:avLst/>
            </a:prstGeom>
            <a:noFill/>
            <a:ln>
              <a:noFill/>
            </a:ln>
          </p:spPr>
        </p:pic>
        <p:sp>
          <p:nvSpPr>
            <p:cNvPr id="170" name="Google Shape;170;p9"/>
            <p:cNvSpPr txBox="1"/>
            <p:nvPr/>
          </p:nvSpPr>
          <p:spPr>
            <a:xfrm>
              <a:off x="10531701" y="646668"/>
              <a:ext cx="678998"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rgbClr val="000000"/>
                  </a:solidFill>
                  <a:latin typeface="BIZ UDPゴシック" panose="020B0400000000000000" pitchFamily="50" charset="-128"/>
                  <a:ea typeface="BIZ UDPゴシック" panose="020B0400000000000000" pitchFamily="50" charset="-128"/>
                  <a:sym typeface="Arial"/>
                </a:rPr>
                <a:t>P10</a:t>
              </a:r>
              <a:endParaRPr sz="1400" b="0" i="0" u="none" strike="noStrike" cap="none">
                <a:solidFill>
                  <a:srgbClr val="000000"/>
                </a:solidFill>
                <a:latin typeface="BIZ UDPゴシック" panose="020B0400000000000000" pitchFamily="50" charset="-128"/>
                <a:ea typeface="BIZ UDPゴシック" panose="020B0400000000000000" pitchFamily="50" charset="-128"/>
                <a:sym typeface="Arial"/>
              </a:endParaRPr>
            </a:p>
          </p:txBody>
        </p:sp>
      </p:grpSp>
      <p:sp>
        <p:nvSpPr>
          <p:cNvPr id="172" name="Google Shape;172;p9"/>
          <p:cNvSpPr txBox="1"/>
          <p:nvPr/>
        </p:nvSpPr>
        <p:spPr>
          <a:xfrm>
            <a:off x="6182433" y="4485358"/>
            <a:ext cx="5098200" cy="1077300"/>
          </a:xfrm>
          <a:prstGeom prst="rect">
            <a:avLst/>
          </a:prstGeom>
          <a:solidFill>
            <a:srgbClr val="D8D8D8">
              <a:alpha val="49803"/>
            </a:srgb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ja-JP" sz="2800" b="0" i="0" u="none" strike="noStrike" cap="none" dirty="0">
                <a:solidFill>
                  <a:schemeClr val="tx1"/>
                </a:solidFill>
                <a:latin typeface="BIZ UDPゴシック" panose="020B0400000000000000" pitchFamily="50" charset="-128"/>
                <a:ea typeface="BIZ UDPゴシック" panose="020B0400000000000000" pitchFamily="50" charset="-128"/>
                <a:sym typeface="Arial"/>
              </a:rPr>
              <a:t>6</a:t>
            </a:r>
            <a:r>
              <a:rPr lang="ja-JP" altLang="en-US" sz="2800" dirty="0">
                <a:solidFill>
                  <a:schemeClr val="tx1"/>
                </a:solidFill>
                <a:latin typeface="BIZ UDPゴシック" panose="020B0400000000000000" pitchFamily="50" charset="-128"/>
                <a:ea typeface="BIZ UDPゴシック" panose="020B0400000000000000" pitchFamily="50" charset="-128"/>
              </a:rPr>
              <a:t>２</a:t>
            </a:r>
            <a:r>
              <a:rPr lang="en-US" altLang="ja-JP" sz="2800" b="0" i="0" u="none" strike="noStrike" cap="none" dirty="0">
                <a:solidFill>
                  <a:schemeClr val="tx1"/>
                </a:solidFill>
                <a:latin typeface="BIZ UDPゴシック" panose="020B0400000000000000" pitchFamily="50" charset="-128"/>
                <a:ea typeface="BIZ UDPゴシック" panose="020B0400000000000000" pitchFamily="50" charset="-128"/>
                <a:sym typeface="Arial"/>
              </a:rPr>
              <a:t>.8</a:t>
            </a:r>
            <a: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％が</a:t>
            </a:r>
            <a:b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br>
            <a: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a:t>
            </a:r>
            <a:r>
              <a:rPr lang="ja-JP" sz="3600" b="1" i="0" u="none" strike="noStrike" cap="none" dirty="0">
                <a:solidFill>
                  <a:srgbClr val="FF6600"/>
                </a:solidFill>
                <a:latin typeface="BIZ UDPゴシック" panose="020B0400000000000000" pitchFamily="50" charset="-128"/>
                <a:ea typeface="BIZ UDPゴシック" panose="020B0400000000000000" pitchFamily="50" charset="-128"/>
                <a:sym typeface="Arial"/>
              </a:rPr>
              <a:t>自分で対処する</a:t>
            </a:r>
            <a: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」と回答</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pic>
        <p:nvPicPr>
          <p:cNvPr id="173" name="Google Shape;173;p9" descr="グラフ, 棒グラフ&#10;&#10;自動的に生成された説明"/>
          <p:cNvPicPr preferRelativeResize="0"/>
          <p:nvPr/>
        </p:nvPicPr>
        <p:blipFill rotWithShape="1">
          <a:blip r:embed="rId4">
            <a:alphaModFix/>
          </a:blip>
          <a:srcRect t="13661"/>
          <a:stretch/>
        </p:blipFill>
        <p:spPr>
          <a:xfrm>
            <a:off x="1620604" y="1620914"/>
            <a:ext cx="3687278" cy="2684163"/>
          </a:xfrm>
          <a:prstGeom prst="rect">
            <a:avLst/>
          </a:prstGeom>
          <a:noFill/>
          <a:ln>
            <a:noFill/>
          </a:ln>
        </p:spPr>
      </p:pic>
      <p:pic>
        <p:nvPicPr>
          <p:cNvPr id="174" name="Google Shape;174;p9" descr="グラフ, 棒グラフ&#10;&#10;自動的に生成された説明"/>
          <p:cNvPicPr preferRelativeResize="0"/>
          <p:nvPr/>
        </p:nvPicPr>
        <p:blipFill rotWithShape="1">
          <a:blip r:embed="rId5">
            <a:alphaModFix/>
          </a:blip>
          <a:srcRect l="525" t="13661" r="521"/>
          <a:stretch/>
        </p:blipFill>
        <p:spPr>
          <a:xfrm>
            <a:off x="6622293" y="1620915"/>
            <a:ext cx="4218622" cy="2684163"/>
          </a:xfrm>
          <a:prstGeom prst="rect">
            <a:avLst/>
          </a:prstGeom>
          <a:noFill/>
          <a:ln>
            <a:noFill/>
          </a:ln>
        </p:spPr>
      </p:pic>
      <p:sp>
        <p:nvSpPr>
          <p:cNvPr id="176" name="Google Shape;176;p9"/>
          <p:cNvSpPr/>
          <p:nvPr/>
        </p:nvSpPr>
        <p:spPr>
          <a:xfrm>
            <a:off x="1655687" y="2930107"/>
            <a:ext cx="3617114" cy="1091958"/>
          </a:xfrm>
          <a:prstGeom prst="roundRect">
            <a:avLst>
              <a:gd name="adj" fmla="val 11674"/>
            </a:avLst>
          </a:prstGeom>
          <a:noFill/>
          <a:ln w="38100" cap="flat" cmpd="sng">
            <a:solidFill>
              <a:srgbClr val="FF66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177" name="Google Shape;177;p9"/>
          <p:cNvSpPr/>
          <p:nvPr/>
        </p:nvSpPr>
        <p:spPr>
          <a:xfrm>
            <a:off x="6654165" y="3004774"/>
            <a:ext cx="4154878" cy="672962"/>
          </a:xfrm>
          <a:prstGeom prst="roundRect">
            <a:avLst>
              <a:gd name="adj" fmla="val 11674"/>
            </a:avLst>
          </a:prstGeom>
          <a:noFill/>
          <a:ln w="38100" cap="flat" cmpd="sng">
            <a:solidFill>
              <a:srgbClr val="FF66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178" name="Google Shape;178;p9"/>
          <p:cNvSpPr txBox="1"/>
          <p:nvPr/>
        </p:nvSpPr>
        <p:spPr>
          <a:xfrm>
            <a:off x="6076949" y="4219256"/>
            <a:ext cx="5365899"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1F5C99"/>
                </a:solidFill>
                <a:latin typeface="BIZ UDPゴシック" panose="020B0400000000000000" pitchFamily="50" charset="-128"/>
                <a:ea typeface="BIZ UDPゴシック" panose="020B0400000000000000" pitchFamily="50" charset="-128"/>
                <a:sym typeface="Arial"/>
              </a:rPr>
              <a:t>*1 チームメイト（後輩・同級生・先輩）やチーム以外のアスリート仲間を含みます</a:t>
            </a:r>
            <a:endParaRPr sz="1400" b="0" i="0" u="none" strike="noStrike" cap="none">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179" name="Google Shape;179;p9"/>
          <p:cNvSpPr txBox="1"/>
          <p:nvPr/>
        </p:nvSpPr>
        <p:spPr>
          <a:xfrm>
            <a:off x="2295525" y="492780"/>
            <a:ext cx="7581904"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a:solidFill>
                  <a:srgbClr val="437DA8"/>
                </a:solidFill>
                <a:latin typeface="BIZ UDPゴシック" panose="020B0400000000000000" pitchFamily="50" charset="-128"/>
                <a:ea typeface="BIZ UDPゴシック" panose="020B0400000000000000" pitchFamily="50" charset="-128"/>
                <a:sym typeface="Arial"/>
              </a:rPr>
              <a:t>「自己ベストの壁」への大学生の態度</a:t>
            </a:r>
            <a:endParaRPr>
              <a:latin typeface="BIZ UDPゴシック" panose="020B0400000000000000" pitchFamily="50" charset="-128"/>
              <a:ea typeface="BIZ UDPゴシック" panose="020B0400000000000000" pitchFamily="50" charset="-128"/>
            </a:endParaRPr>
          </a:p>
        </p:txBody>
      </p:sp>
      <p:sp>
        <p:nvSpPr>
          <p:cNvPr id="180" name="Google Shape;180;p9"/>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100" b="0" i="0" u="none" strike="noStrike" cap="none">
                <a:solidFill>
                  <a:srgbClr val="BFBFBF"/>
                </a:solidFill>
                <a:latin typeface="BIZ UDPゴシック" panose="020B0400000000000000" pitchFamily="50" charset="-128"/>
                <a:ea typeface="BIZ UDPゴシック" panose="020B0400000000000000" pitchFamily="50" charset="-128"/>
                <a:sym typeface="Arial"/>
              </a:rPr>
              <a:t>©UNIVAS アンチ・ドーピング教育</a:t>
            </a:r>
            <a:endParaRPr sz="1200" b="0" i="0" u="none" strike="noStrike" cap="none">
              <a:solidFill>
                <a:srgbClr val="BFBFBF"/>
              </a:solidFill>
              <a:latin typeface="BIZ UDPゴシック" panose="020B0400000000000000" pitchFamily="50" charset="-128"/>
              <a:ea typeface="BIZ UDPゴシック" panose="020B0400000000000000" pitchFamily="50" charset="-128"/>
              <a:sym typeface="Arial"/>
            </a:endParaRPr>
          </a:p>
        </p:txBody>
      </p:sp>
      <p:sp>
        <p:nvSpPr>
          <p:cNvPr id="3" name="Google Shape;91;p36">
            <a:extLst>
              <a:ext uri="{FF2B5EF4-FFF2-40B4-BE49-F238E27FC236}">
                <a16:creationId xmlns:a16="http://schemas.microsoft.com/office/drawing/2014/main" id="{4B4671B6-004E-CF34-470A-D26C3E1EB589}"/>
              </a:ext>
            </a:extLst>
          </p:cNvPr>
          <p:cNvSpPr txBox="1"/>
          <p:nvPr/>
        </p:nvSpPr>
        <p:spPr>
          <a:xfrm>
            <a:off x="4947386" y="5861632"/>
            <a:ext cx="6333390" cy="52318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altLang="ja-JP" sz="1400" b="0" i="0" u="none" strike="noStrike" cap="none" dirty="0">
                <a:solidFill>
                  <a:srgbClr val="0B769F"/>
                </a:solidFill>
                <a:latin typeface="BIZ UDPゴシック" panose="020B0400000000000000" pitchFamily="50" charset="-128"/>
                <a:ea typeface="BIZ UDPゴシック" panose="020B0400000000000000" pitchFamily="50" charset="-128"/>
                <a:sym typeface="Arial"/>
              </a:rPr>
              <a:t>2023</a:t>
            </a:r>
            <a:r>
              <a:rPr lang="ja-JP" altLang="en-US" sz="1400" b="0" i="0" u="none" strike="noStrike" cap="none" dirty="0">
                <a:solidFill>
                  <a:srgbClr val="0B769F"/>
                </a:solidFill>
                <a:latin typeface="BIZ UDPゴシック" panose="020B0400000000000000" pitchFamily="50" charset="-128"/>
                <a:ea typeface="BIZ UDPゴシック" panose="020B0400000000000000" pitchFamily="50" charset="-128"/>
                <a:sym typeface="Arial"/>
              </a:rPr>
              <a:t>年度調査大学</a:t>
            </a:r>
            <a:r>
              <a:rPr lang="ja-JP" sz="1400" b="0" i="0" u="none" strike="noStrike" cap="none" dirty="0">
                <a:solidFill>
                  <a:srgbClr val="0B769F"/>
                </a:solidFill>
                <a:latin typeface="BIZ UDPゴシック" panose="020B0400000000000000" pitchFamily="50" charset="-128"/>
                <a:ea typeface="BIZ UDPゴシック" panose="020B0400000000000000" pitchFamily="50" charset="-128"/>
                <a:sym typeface="Arial"/>
              </a:rPr>
              <a:t>スポーツのアスリート及びサポートスタッフ1000名が回答</a:t>
            </a:r>
            <a:endParaRPr sz="1400" b="0" i="0" u="none" strike="noStrike" cap="none" dirty="0">
              <a:solidFill>
                <a:srgbClr val="0B769F"/>
              </a:solidFill>
              <a:latin typeface="BIZ UDPゴシック" panose="020B0400000000000000" pitchFamily="50" charset="-128"/>
              <a:ea typeface="BIZ UDPゴシック" panose="020B0400000000000000" pitchFamily="50" charset="-128"/>
              <a:sym typeface="Arial"/>
            </a:endParaRPr>
          </a:p>
          <a:p>
            <a:pPr marL="0" marR="0" lvl="0" indent="0" algn="r" rtl="0">
              <a:lnSpc>
                <a:spcPct val="100000"/>
              </a:lnSpc>
              <a:spcBef>
                <a:spcPts val="0"/>
              </a:spcBef>
              <a:spcAft>
                <a:spcPts val="0"/>
              </a:spcAft>
              <a:buClr>
                <a:srgbClr val="000000"/>
              </a:buClr>
              <a:buSzPts val="1400"/>
              <a:buFont typeface="Arial"/>
              <a:buNone/>
            </a:pPr>
            <a:r>
              <a:rPr lang="ja-JP" sz="1400" b="0" i="0" u="none" strike="noStrike" cap="none" dirty="0">
                <a:solidFill>
                  <a:srgbClr val="0B769F"/>
                </a:solidFill>
                <a:latin typeface="BIZ UDPゴシック" panose="020B0400000000000000" pitchFamily="50" charset="-128"/>
                <a:ea typeface="BIZ UDPゴシック" panose="020B0400000000000000" pitchFamily="50" charset="-128"/>
                <a:sym typeface="Arial"/>
              </a:rPr>
              <a:t>学生アスリート877名・学生サポートスタッフ：123名</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4" name="Google Shape;90;p36">
            <a:extLst>
              <a:ext uri="{FF2B5EF4-FFF2-40B4-BE49-F238E27FC236}">
                <a16:creationId xmlns:a16="http://schemas.microsoft.com/office/drawing/2014/main" id="{7265165E-5767-F3D1-8497-4931C8AF645B}"/>
              </a:ext>
            </a:extLst>
          </p:cNvPr>
          <p:cNvSpPr txBox="1"/>
          <p:nvPr/>
        </p:nvSpPr>
        <p:spPr>
          <a:xfrm>
            <a:off x="6683792" y="5577121"/>
            <a:ext cx="4616657" cy="30773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altLang="ja-JP"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UNIVAS(2023)</a:t>
            </a:r>
            <a:r>
              <a:rPr lang="ja-JP"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クリーンスポーツの実現を目指して</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2" name="Google Shape;179;p23">
            <a:extLst>
              <a:ext uri="{FF2B5EF4-FFF2-40B4-BE49-F238E27FC236}">
                <a16:creationId xmlns:a16="http://schemas.microsoft.com/office/drawing/2014/main" id="{CD0DE66A-36B6-FE43-382C-6A180FE5ECC6}"/>
              </a:ext>
            </a:extLst>
          </p:cNvPr>
          <p:cNvSpPr txBox="1"/>
          <p:nvPr/>
        </p:nvSpPr>
        <p:spPr>
          <a:xfrm>
            <a:off x="1620604" y="1216379"/>
            <a:ext cx="1968808" cy="307736"/>
          </a:xfrm>
          <a:prstGeom prst="rect">
            <a:avLst/>
          </a:prstGeom>
          <a:solidFill>
            <a:srgbClr val="C7EDFC"/>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altLang="en-US" sz="1400" b="1" i="0" u="none" strike="noStrike" cap="none" dirty="0">
                <a:solidFill>
                  <a:srgbClr val="000000"/>
                </a:solidFill>
                <a:latin typeface="BIZ UDPゴシック" panose="020B0400000000000000" pitchFamily="50" charset="-128"/>
                <a:ea typeface="BIZ UDPゴシック" panose="020B0400000000000000" pitchFamily="50" charset="-128"/>
                <a:sym typeface="Arial"/>
              </a:rPr>
              <a:t>大</a:t>
            </a:r>
            <a:r>
              <a:rPr lang="ja-JP" sz="1400" b="1" i="0" u="none" strike="noStrike" cap="none" dirty="0">
                <a:solidFill>
                  <a:srgbClr val="000000"/>
                </a:solidFill>
                <a:latin typeface="BIZ UDPゴシック" panose="020B0400000000000000" pitchFamily="50" charset="-128"/>
                <a:ea typeface="BIZ UDPゴシック" panose="020B0400000000000000" pitchFamily="50" charset="-128"/>
                <a:sym typeface="Arial"/>
              </a:rPr>
              <a:t>学生が選んだ許容度</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5" name="Google Shape;180;p23">
            <a:extLst>
              <a:ext uri="{FF2B5EF4-FFF2-40B4-BE49-F238E27FC236}">
                <a16:creationId xmlns:a16="http://schemas.microsoft.com/office/drawing/2014/main" id="{8822AF75-3D96-73F3-DD83-8A0D94BE5DAE}"/>
              </a:ext>
            </a:extLst>
          </p:cNvPr>
          <p:cNvSpPr txBox="1"/>
          <p:nvPr/>
        </p:nvSpPr>
        <p:spPr>
          <a:xfrm>
            <a:off x="6622293" y="1205076"/>
            <a:ext cx="1968809" cy="307777"/>
          </a:xfrm>
          <a:prstGeom prst="rect">
            <a:avLst/>
          </a:prstGeom>
          <a:solidFill>
            <a:srgbClr val="C0E4F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altLang="en-US" sz="1400" b="1" i="0" u="none" strike="noStrike" cap="none" dirty="0">
                <a:solidFill>
                  <a:srgbClr val="000000"/>
                </a:solidFill>
                <a:latin typeface="BIZ UDPゴシック" panose="020B0400000000000000" pitchFamily="50" charset="-128"/>
                <a:ea typeface="BIZ UDPゴシック" panose="020B0400000000000000" pitchFamily="50" charset="-128"/>
                <a:sym typeface="Arial"/>
              </a:rPr>
              <a:t>大</a:t>
            </a:r>
            <a:r>
              <a:rPr lang="ja-JP" sz="1400" b="1" i="0" u="none" strike="noStrike" cap="none" dirty="0">
                <a:solidFill>
                  <a:srgbClr val="000000"/>
                </a:solidFill>
                <a:latin typeface="BIZ UDPゴシック" panose="020B0400000000000000" pitchFamily="50" charset="-128"/>
                <a:ea typeface="BIZ UDPゴシック" panose="020B0400000000000000" pitchFamily="50" charset="-128"/>
                <a:sym typeface="Arial"/>
              </a:rPr>
              <a:t>学生が選んだ行動</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fade">
                                      <p:cBhvr>
                                        <p:cTn id="7" dur="500"/>
                                        <p:tgtEl>
                                          <p:spTgt spid="1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2"/>
                                        </p:tgtEl>
                                        <p:attrNameLst>
                                          <p:attrName>style.visibility</p:attrName>
                                        </p:attrNameLst>
                                      </p:cBhvr>
                                      <p:to>
                                        <p:strVal val="visible"/>
                                      </p:to>
                                    </p:set>
                                    <p:animEffect transition="in" filter="fade">
                                      <p:cBhvr>
                                        <p:cTn id="12" dur="500"/>
                                        <p:tgtEl>
                                          <p:spTgt spid="17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1_Office テーマ">
  <a:themeElements>
    <a:clrScheme name="Office 2013 - 202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1328</TotalTime>
  <Words>3324</Words>
  <Application>Microsoft Office PowerPoint</Application>
  <PresentationFormat>ワイド画面</PresentationFormat>
  <Paragraphs>243</Paragraphs>
  <Slides>14</Slides>
  <Notes>14</Notes>
  <HiddenSlides>0</HiddenSlides>
  <MMClips>0</MMClips>
  <ScaleCrop>false</ScaleCrop>
  <HeadingPairs>
    <vt:vector size="6" baseType="variant">
      <vt:variant>
        <vt:lpstr>使用されているフォント</vt:lpstr>
      </vt:variant>
      <vt:variant>
        <vt:i4>2</vt:i4>
      </vt:variant>
      <vt:variant>
        <vt:lpstr>テーマ</vt:lpstr>
      </vt:variant>
      <vt:variant>
        <vt:i4>2</vt:i4>
      </vt:variant>
      <vt:variant>
        <vt:lpstr>スライド タイトル</vt:lpstr>
      </vt:variant>
      <vt:variant>
        <vt:i4>14</vt:i4>
      </vt:variant>
    </vt:vector>
  </HeadingPairs>
  <TitlesOfParts>
    <vt:vector size="18" baseType="lpstr">
      <vt:lpstr>BIZ UDPゴシック</vt:lpstr>
      <vt:lpstr>Arial</vt:lpstr>
      <vt:lpstr>1_Office テーマ</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YM</dc:creator>
  <cp:lastModifiedBy>Beppu</cp:lastModifiedBy>
  <cp:revision>43</cp:revision>
  <cp:lastPrinted>2024-11-05T08:12:26Z</cp:lastPrinted>
  <dcterms:created xsi:type="dcterms:W3CDTF">2024-10-29T13:36:11Z</dcterms:created>
  <dcterms:modified xsi:type="dcterms:W3CDTF">2024-12-26T05:51:04Z</dcterms:modified>
</cp:coreProperties>
</file>