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0"/>
  </p:notesMasterIdLst>
  <p:sldIdLst>
    <p:sldId id="256" r:id="rId2"/>
    <p:sldId id="257" r:id="rId3"/>
    <p:sldId id="258" r:id="rId4"/>
    <p:sldId id="259" r:id="rId5"/>
    <p:sldId id="27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4" roundtripDataSignature="AMtx7miyC71UvBhP1tg8EmVv6VJK2++Ia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uka murofurhi" initials="" lastIdx="4" clrIdx="0"/>
  <p:cmAuthor id="1" name="Beppu" initials="HB" lastIdx="5" clrIdx="1">
    <p:extLst>
      <p:ext uri="{19B8F6BF-5375-455C-9EA6-DF929625EA0E}">
        <p15:presenceInfo xmlns:p15="http://schemas.microsoft.com/office/powerpoint/2012/main" userId="S::beppu@scale.co.jp::d43e9fab-7840-4341-9ef6-55e0d069cf31" providerId="AD"/>
      </p:ext>
    </p:extLst>
  </p:cmAuthor>
  <p:cmAuthor id="2" name="Okamoto" initials="RO" lastIdx="1" clrIdx="2">
    <p:extLst>
      <p:ext uri="{19B8F6BF-5375-455C-9EA6-DF929625EA0E}">
        <p15:presenceInfo xmlns:p15="http://schemas.microsoft.com/office/powerpoint/2012/main" userId="S::okamoto@scale.co.jp::9ed499fa-338b-453f-88c2-2ab41a0481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42" autoAdjust="0"/>
  </p:normalViewPr>
  <p:slideViewPr>
    <p:cSldViewPr snapToGrid="0">
      <p:cViewPr varScale="1">
        <p:scale>
          <a:sx n="82" d="100"/>
          <a:sy n="82" d="100"/>
        </p:scale>
        <p:origin x="15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BIZ UDPゴシック" panose="020B0400000000000000" pitchFamily="50" charset="-128"/>
                <a:ea typeface="BIZ UDPゴシック" panose="020B0400000000000000" pitchFamily="50" charset="-128"/>
              </a:defRPr>
            </a:lvl1pPr>
          </a:lstStyle>
          <a:p>
            <a:pPr algn="r">
              <a:buSzPts val="1200"/>
            </a:pPr>
            <a:fld id="{00000000-1234-1234-1234-123412341234}" type="slidenum">
              <a:rPr lang="en-US" altLang="ja-JP" sz="1200" smtClean="0">
                <a:solidFill>
                  <a:schemeClr val="dk1"/>
                </a:solidFill>
              </a:rPr>
              <a:pPr algn="r">
                <a:buSzPts val="1200"/>
              </a:pPr>
              <a:t>‹#›</a:t>
            </a:fld>
            <a:endParaRPr lang="ja-JP" altLang="en-US" sz="1200" dirty="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ゴシック" panose="020B0400000000000000" pitchFamily="49" charset="-128"/>
        <a:ea typeface="BIZ UDゴシック" panose="020B0400000000000000" pitchFamily="49"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・「こんにちは。『UNIVAS 大学生のためのドーピング防止教育 クリーンスポーツの実現を目指して 基礎編』をご覧いただき、ありがとうございます。」</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・「このプログラムでは、クリーンスポーツの重要性や、自分自身がアスリートやサポートスタッフとして果たすべき役割についての理解を深めていきます。」</a:t>
            </a:r>
            <a:endParaRPr dirty="0">
              <a:latin typeface="BIZ UDPゴシック" panose="020B0400000000000000" pitchFamily="50" charset="-128"/>
              <a:ea typeface="BIZ UDPゴシック" panose="020B0400000000000000" pitchFamily="50" charset="-128"/>
            </a:endParaRPr>
          </a:p>
        </p:txBody>
      </p:sp>
      <p:sp>
        <p:nvSpPr>
          <p:cNvPr id="33" name="Google Shape;3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0</a:t>
            </a:fld>
            <a:endParaRPr sz="1400" b="0" i="0" u="none" strike="noStrike" cap="none" dirty="0">
              <a:solidFill>
                <a:srgbClr val="000000"/>
              </a:solidFil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dirty="0">
                <a:latin typeface="BIZ UDPゴシック" panose="020B0400000000000000" pitchFamily="50" charset="-128"/>
                <a:ea typeface="BIZ UDPゴシック" panose="020B0400000000000000" pitchFamily="50" charset="-128"/>
              </a:rPr>
              <a:t>・「競技レベルによらず、全員が共通して学ぶべき知識があります。そのため、クリーンスポーツ教育では、すべてのアスリートが知っておくべき内容が整理されています。」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dirty="0">
                <a:latin typeface="BIZ UDPゴシック" panose="020B0400000000000000" pitchFamily="50" charset="-128"/>
                <a:ea typeface="BIZ UDPゴシック" panose="020B0400000000000000" pitchFamily="50" charset="-128"/>
              </a:rPr>
              <a:t>・「このスライドは、クリーンスポーツ教育の内容をまとめたもので、11個のトピックスと7つのカテゴリーに分かれています。」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dirty="0">
                <a:latin typeface="BIZ UDPゴシック" panose="020B0400000000000000" pitchFamily="50" charset="-128"/>
                <a:ea typeface="BIZ UDPゴシック" panose="020B0400000000000000" pitchFamily="50" charset="-128"/>
              </a:rPr>
              <a:t>・「ここには、クリーンスポーツを実現するために必要な知識や実践方法が含まれています。」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dirty="0">
                <a:latin typeface="BIZ UDPゴシック" panose="020B0400000000000000" pitchFamily="50" charset="-128"/>
                <a:ea typeface="BIZ UDPゴシック" panose="020B0400000000000000" pitchFamily="50" charset="-128"/>
              </a:rPr>
              <a:t>・「皆さんがこれまでに学んだトピックスはどれですか？」</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秒ほど待つ</a:t>
            </a:r>
            <a:endParaRPr lang="en-US" altLang="ja-JP" b="1"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SzPts val="1400"/>
              <a:buNone/>
            </a:pPr>
            <a:r>
              <a:rPr lang="ja-JP" dirty="0">
                <a:latin typeface="BIZ UDPゴシック" panose="020B0400000000000000" pitchFamily="50" charset="-128"/>
                <a:ea typeface="BIZ UDPゴシック" panose="020B0400000000000000" pitchFamily="50" charset="-128"/>
              </a:rPr>
              <a:t>・「全ての競技カテゴリーのアスリートに共通して重要なトピックスは、クリーンスポーツの原則、アスリートとサポートスタッフの役割と責務、アスリートの厳格責任の原則です。」</a:t>
            </a:r>
            <a:endParaRPr dirty="0">
              <a:latin typeface="BIZ UDPゴシック" panose="020B0400000000000000" pitchFamily="50" charset="-128"/>
              <a:ea typeface="BIZ UDPゴシック" panose="020B0400000000000000" pitchFamily="50" charset="-128"/>
            </a:endParaRPr>
          </a:p>
        </p:txBody>
      </p:sp>
      <p:sp>
        <p:nvSpPr>
          <p:cNvPr id="163" name="Google Shape;1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9</a:t>
            </a:fld>
            <a:endParaRPr sz="1400" b="0" i="0" u="none" strike="noStrike" cap="none" dirty="0">
              <a:solidFill>
                <a:srgbClr val="000000"/>
              </a:solidFil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・「クリーンスポーツ教育には、達成が期待される</a:t>
            </a:r>
            <a:r>
              <a:rPr lang="ja-JP" altLang="en-US" dirty="0">
                <a:latin typeface="BIZ UDPゴシック" panose="020B0400000000000000" pitchFamily="50" charset="-128"/>
                <a:ea typeface="BIZ UDPゴシック" panose="020B0400000000000000" pitchFamily="50" charset="-128"/>
              </a:rPr>
              <a:t>、</a:t>
            </a:r>
            <a:r>
              <a:rPr lang="ja-JP" dirty="0">
                <a:latin typeface="BIZ UDPゴシック" panose="020B0400000000000000" pitchFamily="50" charset="-128"/>
                <a:ea typeface="BIZ UDPゴシック" panose="020B0400000000000000" pitchFamily="50" charset="-128"/>
              </a:rPr>
              <a:t>次の3段階の目標が設定されています。</a:t>
            </a:r>
            <a:endParaRPr lang="en-US" altLang="ja-JP"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en-US" altLang="ja-JP" dirty="0">
                <a:latin typeface="BIZ UDPゴシック" panose="020B0400000000000000" pitchFamily="50" charset="-128"/>
                <a:ea typeface="BIZ UDPゴシック" panose="020B0400000000000000" pitchFamily="50" charset="-128"/>
              </a:rPr>
              <a:t>  </a:t>
            </a:r>
            <a:r>
              <a:rPr lang="ja-JP" dirty="0">
                <a:latin typeface="BIZ UDPゴシック" panose="020B0400000000000000" pitchFamily="50" charset="-128"/>
                <a:ea typeface="BIZ UDPゴシック" panose="020B0400000000000000" pitchFamily="50" charset="-128"/>
              </a:rPr>
              <a:t>まず、＜クリック＞</a:t>
            </a:r>
            <a:r>
              <a:rPr lang="ja-JP" altLang="en-US" dirty="0">
                <a:latin typeface="BIZ UDPゴシック" panose="020B0400000000000000" pitchFamily="50" charset="-128"/>
                <a:ea typeface="BIZ UDPゴシック" panose="020B0400000000000000" pitchFamily="50" charset="-128"/>
              </a:rPr>
              <a:t>認識</a:t>
            </a:r>
            <a:r>
              <a:rPr lang="ja-JP" dirty="0">
                <a:latin typeface="BIZ UDPゴシック" panose="020B0400000000000000" pitchFamily="50" charset="-128"/>
                <a:ea typeface="BIZ UDPゴシック" panose="020B0400000000000000" pitchFamily="50" charset="-128"/>
              </a:rPr>
              <a:t>すること、次に＜クリック＞理解すること、そして最後に＜クリック＞自分で行動</a:t>
            </a:r>
            <a:r>
              <a:rPr lang="ja-JP" altLang="en-US" dirty="0">
                <a:latin typeface="BIZ UDPゴシック" panose="020B0400000000000000" pitchFamily="50" charset="-128"/>
                <a:ea typeface="BIZ UDPゴシック" panose="020B0400000000000000" pitchFamily="50" charset="-128"/>
              </a:rPr>
              <a:t>し</a:t>
            </a:r>
            <a:r>
              <a:rPr lang="ja-JP" dirty="0">
                <a:latin typeface="BIZ UDPゴシック" panose="020B0400000000000000" pitchFamily="50" charset="-128"/>
                <a:ea typeface="BIZ UDPゴシック" panose="020B0400000000000000" pitchFamily="50" charset="-128"/>
              </a:rPr>
              <a:t>他の人に伝えることです。」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・「大学生アスリートの多くはレクリエーションレベルに該当するため、まずは『</a:t>
            </a:r>
            <a:r>
              <a:rPr lang="ja-JP" altLang="en-US" dirty="0">
                <a:latin typeface="BIZ UDPゴシック" panose="020B0400000000000000" pitchFamily="50" charset="-128"/>
                <a:ea typeface="BIZ UDPゴシック" panose="020B0400000000000000" pitchFamily="50" charset="-128"/>
              </a:rPr>
              <a:t>認識</a:t>
            </a:r>
            <a:r>
              <a:rPr lang="ja-JP" dirty="0">
                <a:latin typeface="BIZ UDPゴシック" panose="020B0400000000000000" pitchFamily="50" charset="-128"/>
                <a:ea typeface="BIZ UDPゴシック" panose="020B0400000000000000" pitchFamily="50" charset="-128"/>
              </a:rPr>
              <a:t>する』ことを目指していきます。」</a:t>
            </a:r>
            <a:endParaRPr dirty="0">
              <a:latin typeface="BIZ UDPゴシック" panose="020B0400000000000000" pitchFamily="50" charset="-128"/>
              <a:ea typeface="BIZ UDPゴシック" panose="020B0400000000000000" pitchFamily="50" charset="-128"/>
            </a:endParaRPr>
          </a:p>
        </p:txBody>
      </p:sp>
      <p:sp>
        <p:nvSpPr>
          <p:cNvPr id="179" name="Google Shape;17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10</a:t>
            </a:fld>
            <a:endParaRPr sz="1400" b="0" i="0" u="none" strike="noStrike" cap="none" dirty="0">
              <a:solidFill>
                <a:srgbClr val="000000"/>
              </a:solidFil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・「それでは最後に、クリーンスポーツの重要性について確認していきましょう。」</a:t>
            </a:r>
            <a:endParaRPr dirty="0">
              <a:latin typeface="BIZ UDPゴシック" panose="020B0400000000000000" pitchFamily="50" charset="-128"/>
              <a:ea typeface="BIZ UDPゴシック" panose="020B0400000000000000" pitchFamily="50" charset="-128"/>
            </a:endParaRPr>
          </a:p>
        </p:txBody>
      </p:sp>
      <p:sp>
        <p:nvSpPr>
          <p:cNvPr id="198" name="Google Shape;19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11</a:t>
            </a:fld>
            <a:endParaRPr sz="1400" b="0" i="0" u="none" strike="noStrike" cap="none" dirty="0">
              <a:solidFill>
                <a:srgbClr val="000000"/>
              </a:solidFil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・「先ほど、クリーンスポーツがスポーツのインテグリティを守ることを目的としている</a:t>
            </a:r>
            <a:r>
              <a:rPr lang="ja-JP" altLang="en-US" dirty="0">
                <a:latin typeface="BIZ UDPゴシック" panose="020B0400000000000000" pitchFamily="50" charset="-128"/>
                <a:ea typeface="BIZ UDPゴシック" panose="020B0400000000000000" pitchFamily="50" charset="-128"/>
              </a:rPr>
              <a:t>と</a:t>
            </a:r>
            <a:r>
              <a:rPr lang="ja-JP" dirty="0">
                <a:latin typeface="BIZ UDPゴシック" panose="020B0400000000000000" pitchFamily="50" charset="-128"/>
                <a:ea typeface="BIZ UDPゴシック" panose="020B0400000000000000" pitchFamily="50" charset="-128"/>
              </a:rPr>
              <a:t>学びました。しかし、このような活動が必要とされる背景には、スポーツのインテグリティが脅かされている現実があります。」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・「その代表的な例が・・・ドーピングです。」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・「アンチ・ドーピングのルールでは、ドーピングとは、『禁止されている物質や方法を意図的に使用して競技力を高めること』と定義されています。」</a:t>
            </a:r>
            <a:endParaRPr dirty="0">
              <a:latin typeface="BIZ UDPゴシック" panose="020B0400000000000000" pitchFamily="50" charset="-128"/>
              <a:ea typeface="BIZ UDPゴシック" panose="020B0400000000000000" pitchFamily="50" charset="-128"/>
            </a:endParaRPr>
          </a:p>
        </p:txBody>
      </p:sp>
      <p:sp>
        <p:nvSpPr>
          <p:cNvPr id="209" name="Google Shape;20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12</a:t>
            </a:fld>
            <a:endParaRPr sz="1400" b="0" i="0" u="none" strike="noStrike" cap="none" dirty="0">
              <a:solidFill>
                <a:srgbClr val="000000"/>
              </a:solidFil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・「ここで、簡単なクイズです。」</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・「次の3つの事例のうち、</a:t>
            </a:r>
            <a:r>
              <a:rPr lang="ja-JP" altLang="en-US" dirty="0">
                <a:latin typeface="BIZ UDPゴシック" panose="020B0400000000000000" pitchFamily="50" charset="-128"/>
                <a:ea typeface="BIZ UDPゴシック" panose="020B0400000000000000" pitchFamily="50" charset="-128"/>
              </a:rPr>
              <a:t>アンチ・</a:t>
            </a:r>
            <a:r>
              <a:rPr lang="ja-JP" dirty="0">
                <a:latin typeface="BIZ UDPゴシック" panose="020B0400000000000000" pitchFamily="50" charset="-128"/>
                <a:ea typeface="BIZ UDPゴシック" panose="020B0400000000000000" pitchFamily="50" charset="-128"/>
              </a:rPr>
              <a:t>ドーピング</a:t>
            </a:r>
            <a:r>
              <a:rPr lang="ja-JP" altLang="en-US" dirty="0">
                <a:latin typeface="BIZ UDPゴシック" panose="020B0400000000000000" pitchFamily="50" charset="-128"/>
                <a:ea typeface="BIZ UDPゴシック" panose="020B0400000000000000" pitchFamily="50" charset="-128"/>
              </a:rPr>
              <a:t>規則</a:t>
            </a:r>
            <a:r>
              <a:rPr lang="ja-JP" dirty="0">
                <a:latin typeface="BIZ UDPゴシック" panose="020B0400000000000000" pitchFamily="50" charset="-128"/>
                <a:ea typeface="BIZ UDPゴシック" panose="020B0400000000000000" pitchFamily="50" charset="-128"/>
              </a:rPr>
              <a:t>違反に該当するのはどれでしょうか？考えてみてください。」 </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秒ほど待つ</a:t>
            </a:r>
            <a:endParaRPr lang="en-US" altLang="ja-JP" b="1"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・「実は、これらはすべて＜クリック＞</a:t>
            </a:r>
            <a:r>
              <a:rPr lang="ja-JP" altLang="en-US" dirty="0">
                <a:latin typeface="BIZ UDPゴシック" panose="020B0400000000000000" pitchFamily="50" charset="-128"/>
                <a:ea typeface="BIZ UDPゴシック" panose="020B0400000000000000" pitchFamily="50" charset="-128"/>
              </a:rPr>
              <a:t>規則</a:t>
            </a:r>
            <a:r>
              <a:rPr lang="ja-JP" dirty="0">
                <a:latin typeface="BIZ UDPゴシック" panose="020B0400000000000000" pitchFamily="50" charset="-128"/>
                <a:ea typeface="BIZ UDPゴシック" panose="020B0400000000000000" pitchFamily="50" charset="-128"/>
              </a:rPr>
              <a:t>違反に該当します。」</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・「多くの方は、アスリートが勝利や成績向上のために、</a:t>
            </a:r>
            <a:r>
              <a:rPr lang="ja-JP" altLang="ja-JP" sz="1800" dirty="0">
                <a:effectLst/>
                <a:ea typeface="游明朝" panose="02020400000000000000" pitchFamily="18" charset="-128"/>
                <a:cs typeface="Times New Roman" panose="02020603050405020304" pitchFamily="18" charset="0"/>
              </a:rPr>
              <a:t>筋肉増強作用や興奮作用のある禁止物質を</a:t>
            </a:r>
            <a:r>
              <a:rPr lang="ja-JP" dirty="0">
                <a:latin typeface="BIZ UDPゴシック" panose="020B0400000000000000" pitchFamily="50" charset="-128"/>
                <a:ea typeface="BIZ UDPゴシック" panose="020B0400000000000000" pitchFamily="50" charset="-128"/>
              </a:rPr>
              <a:t>使用することだけがドーピングだと考えているかもしれません。」</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・「しかし、禁止物質を他者から勧められて摂取した場合や、</a:t>
            </a:r>
            <a:r>
              <a:rPr lang="ja-JP" altLang="ja-JP" sz="1800" dirty="0">
                <a:effectLst/>
                <a:ea typeface="游明朝" panose="02020400000000000000" pitchFamily="18" charset="-128"/>
                <a:cs typeface="Times New Roman" panose="02020603050405020304" pitchFamily="18" charset="0"/>
              </a:rPr>
              <a:t>規則違反に関与していた人にコーチングを受けるなど、</a:t>
            </a:r>
            <a:r>
              <a:rPr lang="ja-JP" altLang="en-US" sz="1800" dirty="0">
                <a:effectLst/>
                <a:ea typeface="游明朝" panose="02020400000000000000" pitchFamily="18" charset="-128"/>
                <a:cs typeface="Times New Roman" panose="02020603050405020304" pitchFamily="18" charset="0"/>
              </a:rPr>
              <a:t>その人と</a:t>
            </a:r>
            <a:r>
              <a:rPr lang="ja-JP" altLang="ja-JP" sz="1800" dirty="0">
                <a:effectLst/>
                <a:ea typeface="游明朝" panose="02020400000000000000" pitchFamily="18" charset="-128"/>
                <a:cs typeface="Times New Roman" panose="02020603050405020304" pitchFamily="18" charset="0"/>
              </a:rPr>
              <a:t>スポーツの場で関わりを持つことも規則違反に該当します。</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・「＜クリック＞また、ドーピングを見かけた場合は、誰でも匿名で通報できる仕組みも整っています。」</a:t>
            </a:r>
            <a:endParaRPr dirty="0">
              <a:latin typeface="BIZ UDPゴシック" panose="020B0400000000000000" pitchFamily="50" charset="-128"/>
              <a:ea typeface="BIZ UDPゴシック" panose="020B0400000000000000" pitchFamily="50" charset="-128"/>
            </a:endParaRPr>
          </a:p>
        </p:txBody>
      </p:sp>
      <p:sp>
        <p:nvSpPr>
          <p:cNvPr id="225" name="Google Shape;22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13</a:t>
            </a:fld>
            <a:endParaRPr sz="1400" b="0" i="0" u="none" strike="noStrike" cap="none" dirty="0">
              <a:solidFill>
                <a:srgbClr val="000000"/>
              </a:solidFil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・「アンチ・ドーピング規則違反は、先ほどのドーピングの定義に加え、全部で11項目に及びます。」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・「禁止物質の所持や不正な取引、それらを隠す行為、人に使用を強要すること、そしてドーピング検査の拒否も違反行為とされています。」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・「詳しくは、日本アンチ・ドーピング機構のクリーンスポーツ・アスリートサイトから『11のアンチ・ドーピング規則違反』を確認してみましょう。」</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・「こうした禁止行為が行われている背景には、</a:t>
            </a:r>
            <a:r>
              <a:rPr lang="ja-JP" altLang="ja-JP" sz="1800" dirty="0">
                <a:effectLst/>
                <a:ea typeface="游明朝" panose="02020400000000000000" pitchFamily="18" charset="-128"/>
                <a:cs typeface="Times New Roman" panose="02020603050405020304" pitchFamily="18" charset="0"/>
              </a:rPr>
              <a:t>意図的にドーピングを行い隠そうとするアスリートやサポートスタッフがいたり、意図せず違反行為を行ってしまうアスリートやサポートスタッフがいる現実があります。</a:t>
            </a:r>
            <a:endParaRPr lang="en-US" altLang="ja-JP" sz="1800" dirty="0">
              <a:effectLst/>
              <a:ea typeface="游明朝" panose="02020400000000000000" pitchFamily="18" charset="-128"/>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Arial"/>
              <a:buNone/>
            </a:pPr>
            <a:r>
              <a:rPr lang="ja-JP" altLang="en-US" sz="18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dirty="0">
                <a:latin typeface="BIZ UDPゴシック" panose="020B0400000000000000" pitchFamily="50" charset="-128"/>
                <a:ea typeface="BIZ UDPゴシック" panose="020B0400000000000000" pitchFamily="50" charset="-128"/>
              </a:rPr>
              <a:t>いずれの場合もアスリートの厳格責任のルールに基づき、過失が問われる可能性があるため、注意が必要です。」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・「それでは、なぜこれほど厳格なルールでドーピングを禁止する必要があるのでしょうか？」</a:t>
            </a:r>
            <a:endParaRPr dirty="0">
              <a:latin typeface="BIZ UDPゴシック" panose="020B0400000000000000" pitchFamily="50" charset="-128"/>
              <a:ea typeface="BIZ UDPゴシック" panose="020B0400000000000000" pitchFamily="50" charset="-128"/>
            </a:endParaRPr>
          </a:p>
        </p:txBody>
      </p:sp>
      <p:sp>
        <p:nvSpPr>
          <p:cNvPr id="249" name="Google Shape;24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14</a:t>
            </a:fld>
            <a:endParaRPr sz="1400" b="0" i="0" u="none" strike="noStrike" cap="none" dirty="0">
              <a:solidFill>
                <a:srgbClr val="000000"/>
              </a:solidFil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クリーンスポーツは、</a:t>
            </a:r>
            <a:r>
              <a:rPr lang="ja-JP" dirty="0">
                <a:latin typeface="BIZ UDPゴシック" panose="020B0400000000000000" pitchFamily="50" charset="-128"/>
                <a:ea typeface="BIZ UDPゴシック" panose="020B0400000000000000" pitchFamily="50" charset="-128"/>
              </a:rPr>
              <a:t>スポーツが持つ価値や理念と深く関わっています。」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・「そもそも、スポーツはどのような条件で成り立っているのか、考えてみましょう。」</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・「スポーツは、一定の</a:t>
            </a:r>
            <a:r>
              <a:rPr lang="ja-JP" altLang="en-US" b="0" u="none" dirty="0"/>
              <a:t>＜クリック＞</a:t>
            </a:r>
            <a:r>
              <a:rPr lang="ja-JP" dirty="0">
                <a:latin typeface="BIZ UDPゴシック" panose="020B0400000000000000" pitchFamily="50" charset="-128"/>
                <a:ea typeface="BIZ UDPゴシック" panose="020B0400000000000000" pitchFamily="50" charset="-128"/>
              </a:rPr>
              <a:t>ルールのもとで、競技する人、見る人、応援する人、支える人、全ての人が</a:t>
            </a:r>
            <a:r>
              <a:rPr lang="ja-JP" altLang="en-US" b="0" u="none" dirty="0"/>
              <a:t>＜クリック＞</a:t>
            </a:r>
            <a:r>
              <a:rPr lang="ja-JP" dirty="0">
                <a:latin typeface="BIZ UDPゴシック" panose="020B0400000000000000" pitchFamily="50" charset="-128"/>
                <a:ea typeface="BIZ UDPゴシック" panose="020B0400000000000000" pitchFamily="50" charset="-128"/>
              </a:rPr>
              <a:t>公平・公正であることで成り立っています。」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・「このスポーツの基本条件を踏まえると、ドーピングはその前提である公平・公正を脅かす行為だということがわかります。」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・「だからこそ、ドーピングを予防するためのクリーンスポーツ推進の取り組みは、</a:t>
            </a:r>
            <a:r>
              <a:rPr lang="ja-JP" altLang="en-US" b="0" u="none" dirty="0"/>
              <a:t>＜クリック＞</a:t>
            </a:r>
            <a:r>
              <a:rPr lang="ja-JP" dirty="0">
                <a:latin typeface="BIZ UDPゴシック" panose="020B0400000000000000" pitchFamily="50" charset="-128"/>
                <a:ea typeface="BIZ UDPゴシック" panose="020B0400000000000000" pitchFamily="50" charset="-128"/>
              </a:rPr>
              <a:t>スポーツの価値を守るために欠かせないのです。」</a:t>
            </a:r>
            <a:endParaRPr dirty="0">
              <a:latin typeface="BIZ UDPゴシック" panose="020B0400000000000000" pitchFamily="50" charset="-128"/>
              <a:ea typeface="BIZ UDPゴシック" panose="020B0400000000000000" pitchFamily="50" charset="-128"/>
            </a:endParaRPr>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15</a:t>
            </a:fld>
            <a:endParaRPr sz="1400" b="0" i="0" u="none" strike="noStrike" cap="none" dirty="0">
              <a:solidFill>
                <a:srgbClr val="000000"/>
              </a:solidFil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・「最後に、まとめです。クリーンスポーツの理念を守るために、大切な3つのポイントを確認しましょう。」</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a:t>
            </a:r>
            <a:r>
              <a:rPr lang="ja-JP" altLang="en-US" b="0" u="none" dirty="0"/>
              <a:t>＜クリック＞</a:t>
            </a:r>
            <a:r>
              <a:rPr lang="ja-JP" dirty="0">
                <a:latin typeface="BIZ UDPゴシック" panose="020B0400000000000000" pitchFamily="50" charset="-128"/>
                <a:ea typeface="BIZ UDPゴシック" panose="020B0400000000000000" pitchFamily="50" charset="-128"/>
              </a:rPr>
              <a:t>1つ目は、クリーンスポーツの理念の重要性を理解し、スポーツの価値との関連をしっかり認識することです。」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a:t>
            </a:r>
            <a:r>
              <a:rPr lang="ja-JP" altLang="en-US" b="0" u="none" dirty="0"/>
              <a:t>＜クリック＞</a:t>
            </a:r>
            <a:r>
              <a:rPr lang="ja-JP" dirty="0">
                <a:latin typeface="BIZ UDPゴシック" panose="020B0400000000000000" pitchFamily="50" charset="-128"/>
                <a:ea typeface="BIZ UDPゴシック" panose="020B0400000000000000" pitchFamily="50" charset="-128"/>
              </a:rPr>
              <a:t>2つ目は、アスリートの競技レベルと役割に応じた教育の重要性を</a:t>
            </a:r>
            <a:r>
              <a:rPr lang="ja-JP" altLang="en-US" dirty="0">
                <a:latin typeface="BIZ UDPゴシック" panose="020B0400000000000000" pitchFamily="50" charset="-128"/>
                <a:ea typeface="BIZ UDPゴシック" panose="020B0400000000000000" pitchFamily="50" charset="-128"/>
              </a:rPr>
              <a:t>理解</a:t>
            </a:r>
            <a:r>
              <a:rPr lang="ja-JP" dirty="0">
                <a:latin typeface="BIZ UDPゴシック" panose="020B0400000000000000" pitchFamily="50" charset="-128"/>
                <a:ea typeface="BIZ UDPゴシック" panose="020B0400000000000000" pitchFamily="50" charset="-128"/>
              </a:rPr>
              <a:t>することです。各レベルに合わせた適切な学びが、クリーンスポーツの実現につながります。」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a:t>
            </a:r>
            <a:r>
              <a:rPr lang="ja-JP" altLang="en-US" b="0" u="none" dirty="0"/>
              <a:t>＜クリック＞</a:t>
            </a:r>
            <a:r>
              <a:rPr lang="ja-JP" dirty="0">
                <a:latin typeface="BIZ UDPゴシック" panose="020B0400000000000000" pitchFamily="50" charset="-128"/>
                <a:ea typeface="BIZ UDPゴシック" panose="020B0400000000000000" pitchFamily="50" charset="-128"/>
              </a:rPr>
              <a:t>3つ目は、スポーツの価値を守るためにクリーンスポーツの重要性を</a:t>
            </a:r>
            <a:r>
              <a:rPr lang="ja-JP" altLang="en-US" dirty="0">
                <a:latin typeface="BIZ UDPゴシック" panose="020B0400000000000000" pitchFamily="50" charset="-128"/>
                <a:ea typeface="BIZ UDPゴシック" panose="020B0400000000000000" pitchFamily="50" charset="-128"/>
              </a:rPr>
              <a:t>理解</a:t>
            </a:r>
            <a:r>
              <a:rPr lang="ja-JP" dirty="0">
                <a:latin typeface="BIZ UDPゴシック" panose="020B0400000000000000" pitchFamily="50" charset="-128"/>
                <a:ea typeface="BIZ UDPゴシック" panose="020B0400000000000000" pitchFamily="50" charset="-128"/>
              </a:rPr>
              <a:t>することです。アンチ・ドーピング活動は、公平・公正なスポーツの実現に欠かせません。」</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・「これら</a:t>
            </a:r>
            <a:r>
              <a:rPr lang="ja-JP" altLang="en-US" dirty="0">
                <a:latin typeface="BIZ UDPゴシック" panose="020B0400000000000000" pitchFamily="50" charset="-128"/>
                <a:ea typeface="BIZ UDPゴシック" panose="020B0400000000000000" pitchFamily="50" charset="-128"/>
              </a:rPr>
              <a:t>の</a:t>
            </a:r>
            <a:r>
              <a:rPr lang="ja-JP" dirty="0">
                <a:latin typeface="BIZ UDPゴシック" panose="020B0400000000000000" pitchFamily="50" charset="-128"/>
                <a:ea typeface="BIZ UDPゴシック" panose="020B0400000000000000" pitchFamily="50" charset="-128"/>
              </a:rPr>
              <a:t>3つのポイントを意識して、クリーンスポーツの実現に向けて共に取り組んでいきましょう。」</a:t>
            </a:r>
            <a:endParaRPr dirty="0">
              <a:latin typeface="BIZ UDPゴシック" panose="020B0400000000000000" pitchFamily="50" charset="-128"/>
              <a:ea typeface="BIZ UDPゴシック" panose="020B0400000000000000" pitchFamily="50" charset="-128"/>
            </a:endParaRPr>
          </a:p>
        </p:txBody>
      </p:sp>
      <p:sp>
        <p:nvSpPr>
          <p:cNvPr id="285" name="Google Shape;28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16</a:t>
            </a:fld>
            <a:endParaRPr sz="1400" b="0" i="0" u="none" strike="noStrike" cap="none" dirty="0">
              <a:solidFill>
                <a:srgbClr val="000000"/>
              </a:solidFil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・「UNIVAS</a:t>
            </a:r>
            <a:r>
              <a:rPr lang="ja-JP" altLang="en-US" dirty="0">
                <a:latin typeface="BIZ UDPゴシック" panose="020B0400000000000000" pitchFamily="50" charset="-128"/>
                <a:ea typeface="BIZ UDPゴシック" panose="020B0400000000000000" pitchFamily="50" charset="-128"/>
              </a:rPr>
              <a:t>のウェブ</a:t>
            </a:r>
            <a:r>
              <a:rPr lang="ja-JP" dirty="0">
                <a:latin typeface="BIZ UDPゴシック" panose="020B0400000000000000" pitchFamily="50" charset="-128"/>
                <a:ea typeface="BIZ UDPゴシック" panose="020B0400000000000000" pitchFamily="50" charset="-128"/>
              </a:rPr>
              <a:t>サイトでは、関連教材テキストやクリーンスポーツシナリオムービーも学べるようになっています。ぜひ</a:t>
            </a:r>
            <a:r>
              <a:rPr lang="ja-JP" altLang="en-US" dirty="0">
                <a:latin typeface="BIZ UDPゴシック" panose="020B0400000000000000" pitchFamily="50" charset="-128"/>
                <a:ea typeface="BIZ UDPゴシック" panose="020B0400000000000000" pitchFamily="50" charset="-128"/>
              </a:rPr>
              <a:t>積極的に活用してみましょう</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p:txBody>
      </p:sp>
      <p:sp>
        <p:nvSpPr>
          <p:cNvPr id="306" name="Google Shape;30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17</a:t>
            </a:fld>
            <a:endParaRPr sz="1400" b="0" i="0" u="none" strike="noStrike" cap="none" dirty="0">
              <a:solidFill>
                <a:srgbClr val="000000"/>
              </a:solidFil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　</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・「学習</a:t>
            </a:r>
            <a:r>
              <a:rPr lang="ja-JP" altLang="en-US" dirty="0">
                <a:latin typeface="BIZ UDPゴシック" panose="020B0400000000000000" pitchFamily="50" charset="-128"/>
                <a:ea typeface="BIZ UDPゴシック" panose="020B0400000000000000" pitchFamily="50" charset="-128"/>
              </a:rPr>
              <a:t>コンテンツ</a:t>
            </a:r>
            <a:r>
              <a:rPr lang="ja-JP" dirty="0">
                <a:latin typeface="BIZ UDPゴシック" panose="020B0400000000000000" pitchFamily="50" charset="-128"/>
                <a:ea typeface="BIZ UDPゴシック" panose="020B0400000000000000" pitchFamily="50" charset="-128"/>
              </a:rPr>
              <a:t>は、①『クリーンスポーツとは何か』、②『競技レベルと役割に応じた教育』、③『クリーンスポーツの重要性』について学</a:t>
            </a:r>
            <a:r>
              <a:rPr lang="ja-JP" altLang="en-US" dirty="0">
                <a:latin typeface="BIZ UDPゴシック" panose="020B0400000000000000" pitchFamily="50" charset="-128"/>
                <a:ea typeface="BIZ UDPゴシック" panose="020B0400000000000000" pitchFamily="50" charset="-128"/>
              </a:rPr>
              <a:t>ん</a:t>
            </a:r>
            <a:r>
              <a:rPr lang="ja-JP" dirty="0">
                <a:latin typeface="BIZ UDPゴシック" panose="020B0400000000000000" pitchFamily="50" charset="-128"/>
                <a:ea typeface="BIZ UDPゴシック" panose="020B0400000000000000" pitchFamily="50" charset="-128"/>
              </a:rPr>
              <a:t>でいきます。」</a:t>
            </a:r>
            <a:endParaRPr dirty="0">
              <a:latin typeface="BIZ UDPゴシック" panose="020B0400000000000000" pitchFamily="50" charset="-128"/>
              <a:ea typeface="BIZ UDPゴシック" panose="020B0400000000000000" pitchFamily="50" charset="-128"/>
            </a:endParaRPr>
          </a:p>
        </p:txBody>
      </p:sp>
      <p:sp>
        <p:nvSpPr>
          <p:cNvPr id="43" name="Google Shape;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1</a:t>
            </a:fld>
            <a:endParaRPr sz="1400" b="0" i="0" u="none" strike="noStrike" cap="none" dirty="0">
              <a:solidFill>
                <a:srgbClr val="000000"/>
              </a:solidFil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sz="1050" dirty="0">
                <a:latin typeface="BIZ UDPゴシック" panose="020B0400000000000000" pitchFamily="50" charset="-128"/>
                <a:ea typeface="BIZ UDPゴシック" panose="020B0400000000000000" pitchFamily="50" charset="-128"/>
                <a:sym typeface="Arial"/>
              </a:rPr>
              <a:t>・「それでは、まず、①クリーンスポーツとは何か、について見ていきましょう。」</a:t>
            </a:r>
            <a:endParaRPr sz="1050" dirty="0">
              <a:latin typeface="BIZ UDPゴシック" panose="020B0400000000000000" pitchFamily="50" charset="-128"/>
              <a:ea typeface="BIZ UDPゴシック" panose="020B0400000000000000" pitchFamily="50" charset="-128"/>
              <a:sym typeface="Arial"/>
            </a:endParaRPr>
          </a:p>
          <a:p>
            <a:pPr marL="0" lvl="0" indent="0" algn="l" rtl="0">
              <a:lnSpc>
                <a:spcPct val="100000"/>
              </a:lnSpc>
              <a:spcBef>
                <a:spcPts val="0"/>
              </a:spcBef>
              <a:spcAft>
                <a:spcPts val="0"/>
              </a:spcAft>
              <a:buClr>
                <a:schemeClr val="dk1"/>
              </a:buClr>
              <a:buSzPts val="1200"/>
              <a:buFont typeface="Arial"/>
              <a:buNone/>
            </a:pPr>
            <a:r>
              <a:rPr lang="ja-JP" sz="1050" dirty="0">
                <a:latin typeface="BIZ UDPゴシック" panose="020B0400000000000000" pitchFamily="50" charset="-128"/>
                <a:ea typeface="BIZ UDPゴシック" panose="020B0400000000000000" pitchFamily="50" charset="-128"/>
                <a:sym typeface="Arial"/>
              </a:rPr>
              <a:t>・「スポーツがもたらす価値を理解することが、このテーマの基礎となります。」</a:t>
            </a:r>
            <a:endParaRPr sz="1050" dirty="0">
              <a:latin typeface="BIZ UDPゴシック" panose="020B0400000000000000" pitchFamily="50" charset="-128"/>
              <a:ea typeface="BIZ UDPゴシック" panose="020B0400000000000000" pitchFamily="50" charset="-128"/>
              <a:sym typeface="Arial"/>
            </a:endParaRPr>
          </a:p>
        </p:txBody>
      </p:sp>
      <p:sp>
        <p:nvSpPr>
          <p:cNvPr id="54" name="Google Shape;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2</a:t>
            </a:fld>
            <a:endParaRPr sz="1400" b="0" i="0" u="none" strike="noStrike" cap="none" dirty="0">
              <a:solidFill>
                <a:srgbClr val="000000"/>
              </a:solidFil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・「まず、クリーンスポーツを考えるうえで大切な『スポーツの価値』について考えてみましょう。」</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・「『スポーツの価値』・・・と言われても、すぐにはピンとこないかもしれませんね。」</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・「そこでまず、スポーツをする・みる・支える</a:t>
            </a:r>
            <a:r>
              <a:rPr lang="ja-JP" altLang="en-US" dirty="0">
                <a:latin typeface="BIZ UDPゴシック" panose="020B0400000000000000" pitchFamily="50" charset="-128"/>
                <a:ea typeface="BIZ UDPゴシック" panose="020B0400000000000000" pitchFamily="50" charset="-128"/>
              </a:rPr>
              <a:t>・知る</a:t>
            </a:r>
            <a:r>
              <a:rPr lang="ja-JP" dirty="0">
                <a:latin typeface="BIZ UDPゴシック" panose="020B0400000000000000" pitchFamily="50" charset="-128"/>
                <a:ea typeface="BIZ UDPゴシック" panose="020B0400000000000000" pitchFamily="50" charset="-128"/>
              </a:rPr>
              <a:t>といった、スポーツとのさまざまな関わり方を通して実現できる価値を、できるだけ多く</a:t>
            </a:r>
            <a:r>
              <a:rPr lang="ja-JP" altLang="en-US" dirty="0">
                <a:latin typeface="BIZ UDPゴシック" panose="020B0400000000000000" pitchFamily="50" charset="-128"/>
                <a:ea typeface="BIZ UDPゴシック" panose="020B0400000000000000" pitchFamily="50" charset="-128"/>
              </a:rPr>
              <a:t>答えてみましょう</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・「できれば、</a:t>
            </a:r>
            <a:r>
              <a:rPr lang="ja-JP" altLang="en-US" dirty="0">
                <a:latin typeface="BIZ UDPゴシック" panose="020B0400000000000000" pitchFamily="50" charset="-128"/>
                <a:ea typeface="BIZ UDPゴシック" panose="020B0400000000000000" pitchFamily="50" charset="-128"/>
              </a:rPr>
              <a:t>みなさん自身の</a:t>
            </a:r>
            <a:r>
              <a:rPr lang="ja-JP" dirty="0">
                <a:latin typeface="BIZ UDPゴシック" panose="020B0400000000000000" pitchFamily="50" charset="-128"/>
                <a:ea typeface="BIZ UDPゴシック" panose="020B0400000000000000" pitchFamily="50" charset="-128"/>
              </a:rPr>
              <a:t>経験を踏まえて</a:t>
            </a:r>
            <a:r>
              <a:rPr lang="ja-JP" altLang="en-US" dirty="0">
                <a:latin typeface="BIZ UDPゴシック" panose="020B0400000000000000" pitchFamily="50" charset="-128"/>
                <a:ea typeface="BIZ UDPゴシック" panose="020B0400000000000000" pitchFamily="50" charset="-128"/>
              </a:rPr>
              <a:t>答えてみてください</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秒ほど待つ</a:t>
            </a:r>
            <a:endParaRPr b="1" dirty="0">
              <a:solidFill>
                <a:srgbClr val="FF0000"/>
              </a:solidFill>
              <a:latin typeface="BIZ UDPゴシック" panose="020B0400000000000000" pitchFamily="50" charset="-128"/>
              <a:ea typeface="BIZ UDPゴシック" panose="020B0400000000000000" pitchFamily="50" charset="-128"/>
            </a:endParaRPr>
          </a:p>
        </p:txBody>
      </p:sp>
      <p:sp>
        <p:nvSpPr>
          <p:cNvPr id="65" name="Google Shape;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3</a:t>
            </a:fld>
            <a:endParaRPr sz="1400" b="0" i="0" u="none" strike="noStrike" cap="none" dirty="0">
              <a:solidFill>
                <a:srgbClr val="000000"/>
              </a:solidFil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セリフ</a:t>
            </a:r>
            <a:r>
              <a:rPr lang="en-US" altLang="ja-JP" dirty="0">
                <a:latin typeface="BIZ UDPゴシック" panose="020B0400000000000000" pitchFamily="50" charset="-128"/>
                <a:ea typeface="BIZ UDPゴシック" panose="020B0400000000000000" pitchFamily="50" charset="-128"/>
              </a:rPr>
              <a:t>】</a:t>
            </a:r>
            <a:endParaRPr lang="ja-JP" altLang="en-US"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・「皆さんは、スポーツの価値としてどのようなことを考えましたか？」</a:t>
            </a: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a:t>
            </a:r>
            <a:r>
              <a:rPr lang="ja-JP" altLang="en-US" sz="1800" dirty="0">
                <a:effectLst/>
                <a:ea typeface="游明朝" panose="02020400000000000000" pitchFamily="18" charset="-128"/>
                <a:cs typeface="Times New Roman" panose="02020603050405020304" pitchFamily="18" charset="0"/>
              </a:rPr>
              <a:t>スポーツを通して実現できる多様な価値として代表的なものがこちらです。</a:t>
            </a:r>
            <a:r>
              <a:rPr lang="ja-JP" altLang="en-US" dirty="0">
                <a:latin typeface="BIZ UDPゴシック" panose="020B0400000000000000" pitchFamily="50" charset="-128"/>
                <a:ea typeface="BIZ UDPゴシック" panose="020B0400000000000000" pitchFamily="50" charset="-128"/>
              </a:rPr>
              <a:t>」</a:t>
            </a: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・「皆さんが考えた価値が、これらに含まれているか確認してみましょう。」</a:t>
            </a:r>
          </a:p>
          <a:p>
            <a:pPr marL="0" lvl="0" indent="0" algn="l" rtl="0">
              <a:lnSpc>
                <a:spcPct val="100000"/>
              </a:lnSpc>
              <a:spcBef>
                <a:spcPts val="0"/>
              </a:spcBef>
              <a:spcAft>
                <a:spcPts val="0"/>
              </a:spcAft>
              <a:buClr>
                <a:schemeClr val="dk1"/>
              </a:buClr>
              <a:buSzPts val="1200"/>
              <a:buFont typeface="Arial"/>
              <a:buNone/>
            </a:pPr>
            <a:r>
              <a:rPr lang="ja-JP" altLang="en-US" b="1" dirty="0">
                <a:latin typeface="BIZ UDPゴシック" panose="020B0400000000000000" pitchFamily="50" charset="-128"/>
                <a:ea typeface="BIZ UDPゴシック" panose="020B0400000000000000" pitchFamily="50" charset="-128"/>
              </a:rPr>
              <a:t>▶</a:t>
            </a:r>
            <a:r>
              <a:rPr lang="en-US" altLang="ja-JP" b="1" dirty="0">
                <a:latin typeface="BIZ UDPゴシック" panose="020B0400000000000000" pitchFamily="50" charset="-128"/>
                <a:ea typeface="BIZ UDPゴシック" panose="020B0400000000000000" pitchFamily="50" charset="-128"/>
              </a:rPr>
              <a:t>5</a:t>
            </a:r>
            <a:r>
              <a:rPr lang="ja-JP" altLang="en-US" b="1" dirty="0">
                <a:latin typeface="BIZ UDPゴシック" panose="020B0400000000000000" pitchFamily="50" charset="-128"/>
                <a:ea typeface="BIZ UDPゴシック" panose="020B0400000000000000" pitchFamily="50" charset="-128"/>
              </a:rPr>
              <a:t>秒ほど待つ</a:t>
            </a:r>
            <a:endParaRPr lang="en-US" altLang="ja-JP" b="1"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endParaRPr lang="ja-JP" altLang="en-US"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・「これまでの体育の授業や運動部活動の経験を通じて、これらのスポーツの価値を意識している方も多いのではないでしょうか。」</a:t>
            </a: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・「クリーンスポーツは、このようなスポーツの多様な価値を実現できることを前提としています。」</a:t>
            </a: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・「しかし、これらの価値は、ただスポーツをすれば自動的に実現されるわけではありません。」</a:t>
            </a: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・「そこで次に、これらの価値をどうすれば実現できるのかを、とくにドーピングのない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クリーンなスポーツ</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という視点から一緒に考えてみましょう。」</a:t>
            </a:r>
            <a:endParaRPr dirty="0">
              <a:latin typeface="BIZ UDPゴシック" panose="020B0400000000000000" pitchFamily="50" charset="-128"/>
              <a:ea typeface="BIZ UDPゴシック" panose="020B0400000000000000" pitchFamily="50" charset="-128"/>
            </a:endParaRPr>
          </a:p>
        </p:txBody>
      </p:sp>
      <p:sp>
        <p:nvSpPr>
          <p:cNvPr id="79" name="Google Shape;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4</a:t>
            </a:fld>
            <a:endParaRPr sz="1400" b="0" i="0" u="none" strike="noStrike" cap="none" dirty="0">
              <a:solidFill>
                <a:srgbClr val="000000"/>
              </a:solidFil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・「それでは、本題であるクリーンスポーツの理念について確認していきましょう。」</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・「クリーンスポーツとは、『スポーツ</a:t>
            </a:r>
            <a:r>
              <a:rPr lang="ja-JP" altLang="en-US" dirty="0">
                <a:latin typeface="BIZ UDPゴシック" panose="020B0400000000000000" pitchFamily="50" charset="-128"/>
                <a:ea typeface="BIZ UDPゴシック" panose="020B0400000000000000" pitchFamily="50" charset="-128"/>
              </a:rPr>
              <a:t>の、そして</a:t>
            </a:r>
            <a:r>
              <a:rPr lang="ja-JP" dirty="0">
                <a:latin typeface="BIZ UDPゴシック" panose="020B0400000000000000" pitchFamily="50" charset="-128"/>
                <a:ea typeface="BIZ UDPゴシック" panose="020B0400000000000000" pitchFamily="50" charset="-128"/>
              </a:rPr>
              <a:t>個々人の＜クリック＞インテグリティが守られ、お互いに良い影響を与え合っている状態』を指します。」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・「ここでいうインテグリティとは、尊厳、価値観、倫理観を意味します。」</a:t>
            </a:r>
            <a:endParaRPr lang="en-US" altLang="ja-JP"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a:t>
            </a:r>
            <a:r>
              <a:rPr lang="ja-JP" dirty="0">
                <a:latin typeface="BIZ UDPゴシック" panose="020B0400000000000000" pitchFamily="50" charset="-128"/>
                <a:ea typeface="BIZ UDPゴシック" panose="020B0400000000000000" pitchFamily="50" charset="-128"/>
              </a:rPr>
              <a:t>「＜クリック＞</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スポーツ・インテグリティとは、スポーツの基本的な価値を守り、公正性と信頼性を維持することを指します。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Arial"/>
              <a:buNone/>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これは、競技ルールに基づいた公平性、チームワーク、努力の価値を尊重し、すべてのアスリートが同じ条件で競える環境を整えることを求めるものです。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indent="0" algn="l" rtl="0">
              <a:lnSpc>
                <a:spcPct val="100000"/>
              </a:lnSpc>
              <a:spcBef>
                <a:spcPts val="0"/>
              </a:spcBef>
              <a:spcAft>
                <a:spcPts val="0"/>
              </a:spcAft>
              <a:buClr>
                <a:schemeClr val="dk1"/>
              </a:buClr>
              <a:buSzPts val="1200"/>
              <a:buFont typeface="Arial"/>
              <a:buNone/>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dirty="0">
                <a:effectLst/>
                <a:ea typeface="游明朝" panose="02020400000000000000" pitchFamily="18" charset="-128"/>
                <a:cs typeface="Times New Roman" panose="02020603050405020304" pitchFamily="18" charset="0"/>
              </a:rPr>
              <a:t>スポーツ・インテグリティを脅かす主な</a:t>
            </a:r>
            <a:r>
              <a:rPr lang="ja-JP" altLang="en-US" sz="1800" dirty="0">
                <a:effectLst/>
                <a:ea typeface="游明朝" panose="02020400000000000000" pitchFamily="18" charset="-128"/>
                <a:cs typeface="Times New Roman" panose="02020603050405020304" pitchFamily="18" charset="0"/>
              </a:rPr>
              <a:t>要因</a:t>
            </a:r>
            <a:r>
              <a:rPr lang="ja-JP" altLang="ja-JP" sz="1800" dirty="0">
                <a:effectLst/>
                <a:ea typeface="游明朝" panose="02020400000000000000" pitchFamily="18" charset="-128"/>
                <a:cs typeface="Times New Roman" panose="02020603050405020304" pitchFamily="18" charset="0"/>
              </a:rPr>
              <a:t>として、ドーピング、八百長、暴力、人種差別など、</a:t>
            </a:r>
            <a:r>
              <a:rPr lang="en-US" altLang="ja-JP" sz="1800" dirty="0">
                <a:effectLst/>
                <a:ea typeface="游明朝" panose="02020400000000000000" pitchFamily="18" charset="-128"/>
                <a:cs typeface="Times New Roman" panose="02020603050405020304" pitchFamily="18" charset="0"/>
              </a:rPr>
              <a:t>10</a:t>
            </a:r>
            <a:r>
              <a:rPr lang="ja-JP" altLang="ja-JP" sz="1800" dirty="0">
                <a:effectLst/>
                <a:ea typeface="游明朝" panose="02020400000000000000" pitchFamily="18" charset="-128"/>
                <a:cs typeface="Times New Roman" panose="02020603050405020304" pitchFamily="18" charset="0"/>
              </a:rPr>
              <a:t>項目が挙げられています。</a:t>
            </a:r>
            <a:r>
              <a:rPr lang="ja-JP" dirty="0">
                <a:latin typeface="BIZ UDPゴシック" panose="020B0400000000000000" pitchFamily="50" charset="-128"/>
                <a:ea typeface="BIZ UDPゴシック" panose="020B0400000000000000" pitchFamily="50" charset="-128"/>
              </a:rPr>
              <a:t>」</a:t>
            </a:r>
            <a:endParaRPr dirty="0">
              <a:latin typeface="BIZ UDPゴシック" panose="020B0400000000000000" pitchFamily="50" charset="-128"/>
              <a:ea typeface="BIZ UDPゴシック" panose="020B0400000000000000" pitchFamily="50" charset="-128"/>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5</a:t>
            </a:fld>
            <a:endParaRPr sz="1400" b="0" i="0" u="none" strike="noStrike" cap="none" dirty="0">
              <a:solidFill>
                <a:srgbClr val="000000"/>
              </a:solidFil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・「このようなクリーンスポーツを実現するための取り組みが、クリーンスポーツ教育です。」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・「先ほど皆さんが学んだように、スポーツは私たちに多様な価値をもたらします。」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・「この価値が、</a:t>
            </a:r>
            <a:r>
              <a:rPr lang="ja-JP" altLang="en-US" dirty="0">
                <a:latin typeface="BIZ UDPゴシック" panose="020B0400000000000000" pitchFamily="50" charset="-128"/>
                <a:ea typeface="BIZ UDPゴシック" panose="020B0400000000000000" pitchFamily="50" charset="-128"/>
              </a:rPr>
              <a:t>スポーツのみならず</a:t>
            </a:r>
            <a:r>
              <a:rPr lang="ja-JP" dirty="0">
                <a:latin typeface="BIZ UDPゴシック" panose="020B0400000000000000" pitchFamily="50" charset="-128"/>
                <a:ea typeface="BIZ UDPゴシック" panose="020B0400000000000000" pitchFamily="50" charset="-128"/>
              </a:rPr>
              <a:t>社会を変革していく可能性を秘めているのです。」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・「そのため、クリーンスポーツ教育は、スポーツのインテグリティを守るだけでなく、スポーツの価値を通じて、より良い社会や未来を創り出す人材を育てることを目指しています。」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・「ただし、クリーンスポーツ教育の対象者はさまざまであるため、対象に応じて内容がカテゴリー分けされています。」</a:t>
            </a:r>
            <a:endParaRPr dirty="0">
              <a:latin typeface="BIZ UDPゴシック" panose="020B0400000000000000" pitchFamily="50" charset="-128"/>
              <a:ea typeface="BIZ UDPゴシック" panose="020B0400000000000000" pitchFamily="50" charset="-128"/>
            </a:endParaRPr>
          </a:p>
        </p:txBody>
      </p:sp>
      <p:sp>
        <p:nvSpPr>
          <p:cNvPr id="121" name="Google Shape;12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6</a:t>
            </a:fld>
            <a:endParaRPr sz="1400" b="0" i="0" u="none" strike="noStrike" cap="none" dirty="0">
              <a:solidFill>
                <a:srgbClr val="000000"/>
              </a:solidFil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・「それでは次に、世界と日本</a:t>
            </a:r>
            <a:r>
              <a:rPr lang="ja-JP" altLang="en-US" dirty="0">
                <a:latin typeface="BIZ UDPゴシック" panose="020B0400000000000000" pitchFamily="50" charset="-128"/>
                <a:ea typeface="BIZ UDPゴシック" panose="020B0400000000000000" pitchFamily="50" charset="-128"/>
              </a:rPr>
              <a:t>の</a:t>
            </a:r>
            <a:r>
              <a:rPr lang="ja-JP" dirty="0">
                <a:latin typeface="BIZ UDPゴシック" panose="020B0400000000000000" pitchFamily="50" charset="-128"/>
                <a:ea typeface="BIZ UDPゴシック" panose="020B0400000000000000" pitchFamily="50" charset="-128"/>
              </a:rPr>
              <a:t>アンチ・ドーピング</a:t>
            </a:r>
            <a:r>
              <a:rPr lang="ja-JP" altLang="en-US" dirty="0">
                <a:latin typeface="BIZ UDPゴシック" panose="020B0400000000000000" pitchFamily="50" charset="-128"/>
                <a:ea typeface="BIZ UDPゴシック" panose="020B0400000000000000" pitchFamily="50" charset="-128"/>
              </a:rPr>
              <a:t>機関</a:t>
            </a:r>
            <a:r>
              <a:rPr lang="ja-JP" dirty="0">
                <a:latin typeface="BIZ UDPゴシック" panose="020B0400000000000000" pitchFamily="50" charset="-128"/>
                <a:ea typeface="BIZ UDPゴシック" panose="020B0400000000000000" pitchFamily="50" charset="-128"/>
              </a:rPr>
              <a:t>で定めら</a:t>
            </a:r>
            <a:r>
              <a:rPr lang="ja-JP" altLang="en-US" dirty="0">
                <a:latin typeface="BIZ UDPゴシック" panose="020B0400000000000000" pitchFamily="50" charset="-128"/>
                <a:ea typeface="BIZ UDPゴシック" panose="020B0400000000000000" pitchFamily="50" charset="-128"/>
              </a:rPr>
              <a:t>れ</a:t>
            </a:r>
            <a:r>
              <a:rPr lang="ja-JP" dirty="0">
                <a:latin typeface="BIZ UDPゴシック" panose="020B0400000000000000" pitchFamily="50" charset="-128"/>
                <a:ea typeface="BIZ UDPゴシック" panose="020B0400000000000000" pitchFamily="50" charset="-128"/>
              </a:rPr>
              <a:t>ている、競技レベルと役割に応じた教育について確認していきましょう。」</a:t>
            </a:r>
            <a:endParaRPr dirty="0">
              <a:latin typeface="BIZ UDPゴシック" panose="020B0400000000000000" pitchFamily="50" charset="-128"/>
              <a:ea typeface="BIZ UDPゴシック" panose="020B0400000000000000" pitchFamily="50" charset="-128"/>
            </a:endParaRPr>
          </a:p>
        </p:txBody>
      </p:sp>
      <p:sp>
        <p:nvSpPr>
          <p:cNvPr id="136" name="Google Shape;13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7</a:t>
            </a:fld>
            <a:endParaRPr sz="1400" b="0" i="0" u="none" strike="noStrike" cap="none" dirty="0">
              <a:solidFill>
                <a:srgbClr val="000000"/>
              </a:solidFil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【セリフ】</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・「この図は、世界アンチ・ドーピング規程で定義された競技レベルに基づく『アスリート・カテゴリー』です。」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・「スポーツをするすべての人は、これらのカテゴリーのいずれかに分類されます。」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・「ただし、自分が認識している競技レベルと、アンチ・ドーピング規定で定められたアスリート・カテゴリーに違いが生じる場合もあります。」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altLang="en-US" dirty="0">
                <a:latin typeface="BIZ UDPゴシック" panose="020B0400000000000000" pitchFamily="50" charset="-128"/>
                <a:ea typeface="BIZ UDPゴシック" panose="020B0400000000000000" pitchFamily="50" charset="-128"/>
              </a:rPr>
              <a:t>・</a:t>
            </a:r>
            <a:r>
              <a:rPr lang="ja-JP" dirty="0">
                <a:latin typeface="BIZ UDPゴシック" panose="020B0400000000000000" pitchFamily="50" charset="-128"/>
                <a:ea typeface="BIZ UDPゴシック" panose="020B0400000000000000" pitchFamily="50" charset="-128"/>
              </a:rPr>
              <a:t>「例えば、多くの大学生アスリートは『レクリエーションアスリート』に分類されます。」</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・「アスリート・カテゴリーによって、治療使用特例（TUE）の申請手続きや、規則違反時の制裁が異なります。」</a:t>
            </a:r>
            <a:endParaRPr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dirty="0">
                <a:latin typeface="BIZ UDPゴシック" panose="020B0400000000000000" pitchFamily="50" charset="-128"/>
                <a:ea typeface="BIZ UDPゴシック" panose="020B0400000000000000" pitchFamily="50" charset="-128"/>
              </a:rPr>
              <a:t>・「TUE申請とは、治療に必要な場合に限り、禁止物質や方法を</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特例として、承認を得た上で使用</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できる</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制度です。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dirty="0">
                <a:latin typeface="BIZ UDPゴシック" panose="020B0400000000000000" pitchFamily="50" charset="-128"/>
                <a:ea typeface="BIZ UDPゴシック" panose="020B0400000000000000" pitchFamily="50" charset="-128"/>
              </a:rPr>
              <a:t>レクリエーション競技者は遡及的に、国内レベルアスリートは事前に日本アンチ・ドーピング機構に申請します。</a:t>
            </a:r>
            <a:endParaRPr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a:buNone/>
              <a:tabLst/>
              <a:defRPr/>
            </a:pPr>
            <a:r>
              <a:rPr lang="en-US" altLang="ja-JP" dirty="0">
                <a:latin typeface="BIZ UDPゴシック" panose="020B0400000000000000" pitchFamily="50" charset="-128"/>
                <a:ea typeface="BIZ UDPゴシック" panose="020B0400000000000000" pitchFamily="50" charset="-128"/>
              </a:rPr>
              <a:t>  </a:t>
            </a:r>
            <a:r>
              <a:rPr lang="ja-JP" dirty="0">
                <a:latin typeface="BIZ UDPゴシック" panose="020B0400000000000000" pitchFamily="50" charset="-128"/>
                <a:ea typeface="BIZ UDPゴシック" panose="020B0400000000000000" pitchFamily="50" charset="-128"/>
              </a:rPr>
              <a:t>国際レベルの場合は国際競技連盟に事前申請で行います。詳しくは、日本アンチ・ドーピング機構のウェブサイトをご覧ください。」</a:t>
            </a:r>
            <a:endParaRPr dirty="0">
              <a:latin typeface="BIZ UDPゴシック" panose="020B0400000000000000" pitchFamily="50" charset="-128"/>
              <a:ea typeface="BIZ UDPゴシック" panose="020B0400000000000000" pitchFamily="50" charset="-128"/>
            </a:endParaRPr>
          </a:p>
          <a:p>
            <a:pPr marL="0" lvl="0" indent="0" algn="l" rtl="0">
              <a:lnSpc>
                <a:spcPct val="100000"/>
              </a:lnSpc>
              <a:spcBef>
                <a:spcPts val="0"/>
              </a:spcBef>
              <a:spcAft>
                <a:spcPts val="0"/>
              </a:spcAft>
              <a:buClr>
                <a:schemeClr val="dk1"/>
              </a:buClr>
              <a:buSzPts val="1200"/>
              <a:buFont typeface="Arial"/>
              <a:buNone/>
            </a:pPr>
            <a:r>
              <a:rPr lang="ja-JP" dirty="0">
                <a:latin typeface="BIZ UDPゴシック" panose="020B0400000000000000" pitchFamily="50" charset="-128"/>
                <a:ea typeface="BIZ UDPゴシック" panose="020B0400000000000000" pitchFamily="50" charset="-128"/>
              </a:rPr>
              <a:t>・「アスリート本人だけでなく、サポートスタッフも各アスリートがどのカテゴリーに該当するかを確認し、正確に理解したうえで、クリーンスポーツの実現に向けて適切なプロセスを踏めるようにする必要があります。」</a:t>
            </a:r>
            <a:endParaRPr dirty="0">
              <a:latin typeface="BIZ UDPゴシック" panose="020B0400000000000000" pitchFamily="50" charset="-128"/>
              <a:ea typeface="BIZ UDPゴシック" panose="020B0400000000000000" pitchFamily="50" charset="-128"/>
            </a:endParaRPr>
          </a:p>
        </p:txBody>
      </p:sp>
      <p:sp>
        <p:nvSpPr>
          <p:cNvPr id="147" name="Google Shape;14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altLang="ja-JP" sz="1400" b="0" i="0" u="none" strike="noStrike" cap="none">
                <a:solidFill>
                  <a:srgbClr val="000000"/>
                </a:solidFill>
                <a:sym typeface="Arial"/>
              </a:rPr>
              <a:t>8</a:t>
            </a:fld>
            <a:endParaRPr sz="1400" b="0" i="0" u="none" strike="noStrike" cap="none" dirty="0">
              <a:solidFill>
                <a:srgbClr val="000000"/>
              </a:solidFil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タイトル スライド"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atin typeface="BIZ UDPゴシック" panose="020B0400000000000000" pitchFamily="50" charset="-128"/>
                <a:ea typeface="BIZ UDPゴシック" panose="020B0400000000000000" pitchFamily="50" charset="-128"/>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BIZ UDPゴシック" panose="020B0400000000000000" pitchFamily="50" charset="-128"/>
                <a:ea typeface="BIZ UDPゴシック" panose="020B0400000000000000" pitchFamily="50"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lang="ja-JP" altLang="en-US" dirty="0"/>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lang="ja-JP" altLang="en-US" dirty="0"/>
          </a:p>
        </p:txBody>
      </p:sp>
      <p:sp>
        <p:nvSpPr>
          <p:cNvPr id="20" name="Google Shape;2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BIZ UDPゴシック" panose="020B0400000000000000" pitchFamily="50" charset="-128"/>
                <a:ea typeface="BIZ UDPゴシック" panose="020B0400000000000000" pitchFamily="50" charset="-128"/>
                <a:cs typeface="Arial"/>
                <a:sym typeface="Arial"/>
              </a:defRPr>
            </a:lvl1pPr>
            <a:lvl2pPr marL="0" marR="0" lvl="1"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911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のみ">
  <p:cSld name="タイトルのみ">
    <p:spTree>
      <p:nvGrpSpPr>
        <p:cNvPr id="1" name="Shape 21"/>
        <p:cNvGrpSpPr/>
        <p:nvPr/>
      </p:nvGrpSpPr>
      <p:grpSpPr>
        <a:xfrm>
          <a:off x="0" y="0"/>
          <a:ext cx="0" cy="0"/>
          <a:chOff x="0" y="0"/>
          <a:chExt cx="0" cy="0"/>
        </a:xfrm>
      </p:grpSpPr>
      <p:pic>
        <p:nvPicPr>
          <p:cNvPr id="22" name="Google Shape;22;p21"/>
          <p:cNvPicPr preferRelativeResize="0"/>
          <p:nvPr/>
        </p:nvPicPr>
        <p:blipFill rotWithShape="1">
          <a:blip r:embed="rId2">
            <a:alphaModFix/>
          </a:blip>
          <a:srcRect/>
          <a:stretch/>
        </p:blipFill>
        <p:spPr>
          <a:xfrm>
            <a:off x="8315324" y="0"/>
            <a:ext cx="3876675" cy="6858000"/>
          </a:xfrm>
          <a:prstGeom prst="rect">
            <a:avLst/>
          </a:prstGeom>
          <a:noFill/>
          <a:ln>
            <a:noFill/>
          </a:ln>
        </p:spPr>
      </p:pic>
      <p:sp>
        <p:nvSpPr>
          <p:cNvPr id="23" name="Google Shape;2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757575"/>
              </a:buClr>
              <a:buSzPts val="1400"/>
              <a:buFont typeface="Arial"/>
              <a:buNone/>
              <a:defRPr>
                <a:latin typeface="BIZ UDPゴシック" panose="020B0400000000000000" pitchFamily="50" charset="-128"/>
                <a:ea typeface="BIZ UDPゴシック" panose="020B0400000000000000" pitchFamily="50" charset="-128"/>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lang="ja-JP" altLang="en-US" dirty="0"/>
          </a:p>
        </p:txBody>
      </p:sp>
      <p:sp>
        <p:nvSpPr>
          <p:cNvPr id="24" name="Google Shape;2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BIZ UDPゴシック" panose="020B0400000000000000" pitchFamily="50" charset="-128"/>
                <a:ea typeface="BIZ UDPゴシック" panose="020B0400000000000000" pitchFamily="50" charset="-128"/>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25"/>
        <p:cNvGrpSpPr/>
        <p:nvPr/>
      </p:nvGrpSpPr>
      <p:grpSpPr>
        <a:xfrm>
          <a:off x="0" y="0"/>
          <a:ext cx="0" cy="0"/>
          <a:chOff x="0" y="0"/>
          <a:chExt cx="0" cy="0"/>
        </a:xfrm>
      </p:grpSpPr>
      <p:pic>
        <p:nvPicPr>
          <p:cNvPr id="26" name="Google Shape;26;p22"/>
          <p:cNvPicPr preferRelativeResize="0"/>
          <p:nvPr/>
        </p:nvPicPr>
        <p:blipFill rotWithShape="1">
          <a:blip r:embed="rId2">
            <a:alphaModFix/>
          </a:blip>
          <a:srcRect/>
          <a:stretch/>
        </p:blipFill>
        <p:spPr>
          <a:xfrm>
            <a:off x="11334750" y="0"/>
            <a:ext cx="857250" cy="6858000"/>
          </a:xfrm>
          <a:prstGeom prst="rect">
            <a:avLst/>
          </a:prstGeom>
          <a:noFill/>
          <a:ln>
            <a:noFill/>
          </a:ln>
        </p:spPr>
      </p:pic>
      <p:sp>
        <p:nvSpPr>
          <p:cNvPr id="27" name="Google Shape;27;p22"/>
          <p:cNvSpPr txBox="1">
            <a:spLocks noGrp="1"/>
          </p:cNvSpPr>
          <p:nvPr>
            <p:ph type="ftr" idx="11"/>
          </p:nvPr>
        </p:nvSpPr>
        <p:spPr>
          <a:xfrm>
            <a:off x="4038600" y="653891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BFBFBF"/>
              </a:buClr>
              <a:buSzPts val="1400"/>
              <a:buFont typeface="Arial"/>
              <a:buNone/>
              <a:defRPr>
                <a:solidFill>
                  <a:srgbClr val="BFBFBF"/>
                </a:solidFill>
                <a:latin typeface="BIZ UDPゴシック" panose="020B0400000000000000" pitchFamily="50" charset="-128"/>
                <a:ea typeface="BIZ UDPゴシック" panose="020B0400000000000000" pitchFamily="50" charset="-128"/>
                <a:cs typeface="Arial"/>
                <a:sym typeface="Aria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lang="ja-JP" altLang="en-US" dirty="0"/>
          </a:p>
        </p:txBody>
      </p:sp>
      <p:pic>
        <p:nvPicPr>
          <p:cNvPr id="28" name="Google Shape;28;p22"/>
          <p:cNvPicPr preferRelativeResize="0"/>
          <p:nvPr/>
        </p:nvPicPr>
        <p:blipFill rotWithShape="1">
          <a:blip r:embed="rId2">
            <a:alphaModFix/>
          </a:blip>
          <a:srcRect/>
          <a:stretch/>
        </p:blipFill>
        <p:spPr>
          <a:xfrm flipH="1">
            <a:off x="0" y="0"/>
            <a:ext cx="857250" cy="6858000"/>
          </a:xfrm>
          <a:prstGeom prst="rect">
            <a:avLst/>
          </a:prstGeom>
          <a:noFill/>
          <a:ln>
            <a:noFill/>
          </a:ln>
        </p:spPr>
      </p:pic>
      <p:sp>
        <p:nvSpPr>
          <p:cNvPr id="29" name="Google Shape;29;p22"/>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BIZ UDPゴシック" panose="020B0400000000000000" pitchFamily="50" charset="-128"/>
                <a:ea typeface="BIZ UDPゴシック" panose="020B0400000000000000" pitchFamily="50" charset="-128"/>
                <a:cs typeface="Arial"/>
                <a:sym typeface="Arial"/>
              </a:defRPr>
            </a:lvl1pPr>
            <a:lvl2pPr marL="0" marR="0" lvl="1"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40">
          <p15:clr>
            <a:srgbClr val="FBAE40"/>
          </p15:clr>
        </p15:guide>
        <p15:guide id="4" pos="574">
          <p15:clr>
            <a:srgbClr val="FBAE40"/>
          </p15:clr>
        </p15:guide>
        <p15:guide id="5" pos="7106">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2" name="Google Shape;1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757575"/>
              </a:buClr>
              <a:buSzPts val="1400"/>
              <a:buFont typeface="Arial"/>
              <a:buNone/>
              <a:defRPr sz="1200" b="0" i="0" u="none" strike="noStrike" cap="none">
                <a:solidFill>
                  <a:srgbClr val="757575"/>
                </a:solidFill>
                <a:latin typeface="BIZ UDPゴシック" panose="020B0400000000000000" pitchFamily="50" charset="-128"/>
                <a:ea typeface="BIZ UDPゴシック" panose="020B0400000000000000" pitchFamily="50" charset="-128"/>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lang="ja-JP" altLang="en-US" dirty="0"/>
          </a:p>
        </p:txBody>
      </p:sp>
      <p:sp>
        <p:nvSpPr>
          <p:cNvPr id="14" name="Google Shape;1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BIZ UDPゴシック" panose="020B0400000000000000" pitchFamily="50" charset="-128"/>
                <a:ea typeface="BIZ UDPゴシック" panose="020B0400000000000000" pitchFamily="50" charset="-128"/>
                <a:cs typeface="Arial"/>
                <a:sym typeface="Arial"/>
              </a:defRPr>
            </a:lvl1pPr>
            <a:lvl2pPr marL="0" marR="0" lvl="1"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2pPr>
            <a:lvl3pPr marL="0" marR="0" lvl="2"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3pPr>
            <a:lvl4pPr marL="0" marR="0" lvl="3"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4pPr>
            <a:lvl5pPr marL="0" marR="0" lvl="4"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5pPr>
            <a:lvl6pPr marL="0" marR="0" lvl="5"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6pPr>
            <a:lvl7pPr marL="0" marR="0" lvl="6"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7pPr>
            <a:lvl8pPr marL="0" marR="0" lvl="7"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8pPr>
            <a:lvl9pPr marL="0" marR="0" lvl="8" indent="0" algn="r" rtl="0">
              <a:lnSpc>
                <a:spcPct val="100000"/>
              </a:lnSpc>
              <a:spcBef>
                <a:spcPts val="0"/>
              </a:spcBef>
              <a:spcAft>
                <a:spcPts val="0"/>
              </a:spcAft>
              <a:buClr>
                <a:srgbClr val="757575"/>
              </a:buClr>
              <a:buSzPts val="1200"/>
              <a:buFont typeface="Arial"/>
              <a:buNone/>
              <a:defRPr sz="1200" b="0" i="0" u="none" strike="noStrike" cap="none">
                <a:solidFill>
                  <a:srgbClr val="757575"/>
                </a:solidFill>
                <a:latin typeface="Arial"/>
                <a:ea typeface="Arial"/>
                <a:cs typeface="Arial"/>
                <a:sym typeface="Arial"/>
              </a:defRPr>
            </a:lvl9pPr>
          </a:lstStyle>
          <a:p>
            <a:fld id="{00000000-1234-1234-1234-123412341234}" type="slidenum">
              <a:rPr lang="en-US" altLang="ja-JP" smtClean="0"/>
              <a:pPr/>
              <a:t>‹#›</a:t>
            </a:fld>
            <a:endParaRPr lang="ja-JP" altLang="en-US" dirty="0"/>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ゴシック" panose="020B0400000000000000" pitchFamily="49" charset="-128"/>
          <a:ea typeface="BIZ UDゴシック" panose="020B0400000000000000" pitchFamily="49"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BIZ UDゴシック" panose="020B0400000000000000" pitchFamily="49" charset="-128"/>
          <a:ea typeface="BIZ UDゴシック" panose="020B0400000000000000" pitchFamily="49" charset="-128"/>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realchampion.jp/what/adrv/kisokuihan/kisokuihan.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about:blan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realchampion.jp/what/values/sportvalues/sportvalues.html" TargetMode="Externa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unesdoc.unesco.org/ark:/48223/pf0000371303" TargetMode="External"/><Relationship Id="rId11" Type="http://schemas.openxmlformats.org/officeDocument/2006/relationships/image" Target="../media/image8.png"/><Relationship Id="rId5" Type="http://schemas.openxmlformats.org/officeDocument/2006/relationships/hyperlink" Target="https://www.parasports.or.jp/paralympic/what/" TargetMode="External"/><Relationship Id="rId10" Type="http://schemas.openxmlformats.org/officeDocument/2006/relationships/image" Target="../media/image7.png"/><Relationship Id="rId4" Type="http://schemas.openxmlformats.org/officeDocument/2006/relationships/hyperlink" Target="https://olympics.com/ioc/education/olympic-values-education-programme" TargetMode="Externa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hyperlink" Target="https://www.realchampion.jp/who/categor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1"/>
          <p:cNvPicPr preferRelativeResize="0"/>
          <p:nvPr/>
        </p:nvPicPr>
        <p:blipFill rotWithShape="1">
          <a:blip r:embed="rId3">
            <a:alphaModFix/>
          </a:blip>
          <a:srcRect/>
          <a:stretch/>
        </p:blipFill>
        <p:spPr>
          <a:xfrm>
            <a:off x="6096000" y="0"/>
            <a:ext cx="6096000" cy="6858000"/>
          </a:xfrm>
          <a:prstGeom prst="rect">
            <a:avLst/>
          </a:prstGeom>
          <a:noFill/>
          <a:ln>
            <a:noFill/>
          </a:ln>
        </p:spPr>
      </p:pic>
      <p:sp>
        <p:nvSpPr>
          <p:cNvPr id="37" name="Google Shape;37;p1"/>
          <p:cNvSpPr txBox="1"/>
          <p:nvPr/>
        </p:nvSpPr>
        <p:spPr>
          <a:xfrm>
            <a:off x="911225" y="2791509"/>
            <a:ext cx="7644378"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38" name="Google Shape;38;p1"/>
          <p:cNvSpPr txBox="1"/>
          <p:nvPr/>
        </p:nvSpPr>
        <p:spPr>
          <a:xfrm>
            <a:off x="911225" y="2478704"/>
            <a:ext cx="52895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800" b="1" i="0" u="none" strike="noStrike" cap="none" dirty="0">
                <a:solidFill>
                  <a:srgbClr val="1F5C99"/>
                </a:solidFill>
                <a:latin typeface="BIZ UDPゴシック" panose="020B0400000000000000" pitchFamily="50" charset="-128"/>
                <a:ea typeface="BIZ UDPゴシック" panose="020B0400000000000000" pitchFamily="50" charset="-128"/>
                <a:sym typeface="Arial"/>
              </a:rPr>
              <a:t>UNIVAS 大学生のためのドーピング防止教育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39" name="Google Shape;39;p1"/>
          <p:cNvSpPr txBox="1"/>
          <p:nvPr/>
        </p:nvSpPr>
        <p:spPr>
          <a:xfrm>
            <a:off x="911225" y="3523851"/>
            <a:ext cx="6697889"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基礎編</a:t>
            </a:r>
            <a:endParaRPr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 name="Google Shape;65;p1">
            <a:extLst>
              <a:ext uri="{FF2B5EF4-FFF2-40B4-BE49-F238E27FC236}">
                <a16:creationId xmlns:a16="http://schemas.microsoft.com/office/drawing/2014/main" id="{B0D21A10-AA3F-8F8F-BCC3-E65C84F7D4ED}"/>
              </a:ext>
            </a:extLst>
          </p:cNvPr>
          <p:cNvPicPr preferRelativeResize="0"/>
          <p:nvPr/>
        </p:nvPicPr>
        <p:blipFill rotWithShape="1">
          <a:blip r:embed="rId4">
            <a:alphaModFix/>
          </a:blip>
          <a:srcRect l="9131" t="54364" r="54141" b="8768"/>
          <a:stretch/>
        </p:blipFill>
        <p:spPr>
          <a:xfrm>
            <a:off x="3644900" y="5652524"/>
            <a:ext cx="1473200" cy="643671"/>
          </a:xfrm>
          <a:prstGeom prst="rect">
            <a:avLst/>
          </a:prstGeom>
          <a:noFill/>
          <a:ln>
            <a:noFill/>
          </a:ln>
        </p:spPr>
      </p:pic>
      <p:pic>
        <p:nvPicPr>
          <p:cNvPr id="3" name="Google Shape;65;p1">
            <a:extLst>
              <a:ext uri="{FF2B5EF4-FFF2-40B4-BE49-F238E27FC236}">
                <a16:creationId xmlns:a16="http://schemas.microsoft.com/office/drawing/2014/main" id="{83CDC825-3A04-B2F7-5844-3F988C632205}"/>
              </a:ext>
            </a:extLst>
          </p:cNvPr>
          <p:cNvPicPr preferRelativeResize="0"/>
          <p:nvPr/>
        </p:nvPicPr>
        <p:blipFill rotWithShape="1">
          <a:blip r:embed="rId4">
            <a:alphaModFix/>
          </a:blip>
          <a:srcRect l="20976" t="17343" r="20976" b="45636"/>
          <a:stretch/>
        </p:blipFill>
        <p:spPr>
          <a:xfrm>
            <a:off x="1174680" y="5649864"/>
            <a:ext cx="2328380" cy="6463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0"/>
          <p:cNvSpPr txBox="1">
            <a:spLocks noGrp="1"/>
          </p:cNvSpPr>
          <p:nvPr>
            <p:ph type="sldNum" idx="4294967295"/>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chemeClr val="bg1">
                    <a:lumMod val="65000"/>
                  </a:schemeClr>
                </a:solidFill>
                <a:sym typeface="Arial"/>
              </a:rPr>
              <a:t>9</a:t>
            </a:fld>
            <a:endParaRPr sz="1200" b="0" i="0" u="none" strike="noStrike" cap="none" dirty="0">
              <a:solidFill>
                <a:schemeClr val="bg1">
                  <a:lumMod val="65000"/>
                </a:schemeClr>
              </a:solidFill>
              <a:sym typeface="Arial"/>
            </a:endParaRPr>
          </a:p>
        </p:txBody>
      </p:sp>
      <p:grpSp>
        <p:nvGrpSpPr>
          <p:cNvPr id="168" name="Google Shape;168;p10"/>
          <p:cNvGrpSpPr/>
          <p:nvPr/>
        </p:nvGrpSpPr>
        <p:grpSpPr>
          <a:xfrm>
            <a:off x="148137" y="417177"/>
            <a:ext cx="11895726" cy="5621226"/>
            <a:chOff x="966947" y="1308869"/>
            <a:chExt cx="10258106" cy="4847382"/>
          </a:xfrm>
        </p:grpSpPr>
        <p:pic>
          <p:nvPicPr>
            <p:cNvPr id="169" name="Google Shape;169;p10" descr="ダイアグラム&#10;&#10;自動的に生成された説明"/>
            <p:cNvPicPr preferRelativeResize="0"/>
            <p:nvPr/>
          </p:nvPicPr>
          <p:blipFill rotWithShape="1">
            <a:blip r:embed="rId3">
              <a:alphaModFix/>
            </a:blip>
            <a:srcRect/>
            <a:stretch/>
          </p:blipFill>
          <p:spPr>
            <a:xfrm>
              <a:off x="966947" y="1308869"/>
              <a:ext cx="10258106" cy="4847382"/>
            </a:xfrm>
            <a:prstGeom prst="rect">
              <a:avLst/>
            </a:prstGeom>
            <a:noFill/>
            <a:ln>
              <a:noFill/>
            </a:ln>
          </p:spPr>
        </p:pic>
        <p:sp>
          <p:nvSpPr>
            <p:cNvPr id="170" name="Google Shape;170;p10"/>
            <p:cNvSpPr txBox="1"/>
            <p:nvPr/>
          </p:nvSpPr>
          <p:spPr>
            <a:xfrm>
              <a:off x="9346789" y="5830302"/>
              <a:ext cx="186140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 JAPAN Anti-Doping Agency</a:t>
              </a:r>
              <a:endParaRPr sz="8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grpSp>
      <p:sp>
        <p:nvSpPr>
          <p:cNvPr id="171" name="Google Shape;171;p10"/>
          <p:cNvSpPr txBox="1"/>
          <p:nvPr/>
        </p:nvSpPr>
        <p:spPr>
          <a:xfrm>
            <a:off x="10505209" y="6029292"/>
            <a:ext cx="1519106"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JADA</a:t>
            </a:r>
            <a:r>
              <a:rPr lang="ja-JP" altLang="en-US"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より資料提供</a:t>
            </a:r>
            <a:endParaRPr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2" name="Google Shape;194;p11">
            <a:extLst>
              <a:ext uri="{FF2B5EF4-FFF2-40B4-BE49-F238E27FC236}">
                <a16:creationId xmlns:a16="http://schemas.microsoft.com/office/drawing/2014/main" id="{9DF71BA4-3A6D-8D99-032F-65F3C2B82143}"/>
              </a:ext>
            </a:extLst>
          </p:cNvPr>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p:nvPr/>
        </p:nvSpPr>
        <p:spPr>
          <a:xfrm>
            <a:off x="1719237" y="2098406"/>
            <a:ext cx="389241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1. </a:t>
            </a:r>
            <a:r>
              <a:rPr lang="ja-JP" altLang="en-US" sz="3600" b="1" dirty="0">
                <a:latin typeface="BIZ UDPゴシック" panose="020B0400000000000000" pitchFamily="50" charset="-128"/>
                <a:ea typeface="BIZ UDPゴシック" panose="020B0400000000000000" pitchFamily="50" charset="-128"/>
              </a:rPr>
              <a:t>認識する</a:t>
            </a:r>
            <a:endParaRPr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2" name="Google Shape;182;p11"/>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10</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83" name="Google Shape;183;p11"/>
          <p:cNvSpPr txBox="1"/>
          <p:nvPr/>
        </p:nvSpPr>
        <p:spPr>
          <a:xfrm>
            <a:off x="1719237" y="3075057"/>
            <a:ext cx="392447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2. </a:t>
            </a:r>
            <a:r>
              <a:rPr lang="ja-JP" altLang="en-US" sz="3600" b="1" dirty="0">
                <a:latin typeface="BIZ UDPゴシック" panose="020B0400000000000000" pitchFamily="50" charset="-128"/>
                <a:ea typeface="BIZ UDPゴシック" panose="020B0400000000000000" pitchFamily="50" charset="-128"/>
              </a:rPr>
              <a:t>理解する</a:t>
            </a:r>
            <a:endParaRPr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4" name="Google Shape;184;p11"/>
          <p:cNvSpPr txBox="1"/>
          <p:nvPr/>
        </p:nvSpPr>
        <p:spPr>
          <a:xfrm>
            <a:off x="1719237" y="4051708"/>
            <a:ext cx="44470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3. </a:t>
            </a:r>
            <a:r>
              <a:rPr lang="ja-JP" altLang="en-US" sz="3600" b="1" dirty="0">
                <a:latin typeface="BIZ UDPゴシック" panose="020B0400000000000000" pitchFamily="50" charset="-128"/>
                <a:ea typeface="BIZ UDPゴシック" panose="020B0400000000000000" pitchFamily="50" charset="-128"/>
              </a:rPr>
              <a:t>実行できる</a:t>
            </a:r>
            <a:endParaRPr sz="3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5" name="Google Shape;185;p11"/>
          <p:cNvSpPr txBox="1"/>
          <p:nvPr/>
        </p:nvSpPr>
        <p:spPr>
          <a:xfrm>
            <a:off x="6244835" y="2210835"/>
            <a:ext cx="5035940" cy="830956"/>
          </a:xfrm>
          <a:prstGeom prst="rect">
            <a:avLst/>
          </a:prstGeom>
          <a:noFill/>
          <a:ln>
            <a:noFill/>
          </a:ln>
        </p:spPr>
        <p:txBody>
          <a:bodyPr spcFirstLastPara="1" wrap="square" lIns="91425" tIns="45700" rIns="91425" bIns="45700" anchor="t" anchorCtr="0">
            <a:spAutoFit/>
          </a:bodyPr>
          <a:lstStyle/>
          <a:p>
            <a:pPr lvl="0">
              <a:buSzPts val="2400"/>
            </a:pPr>
            <a:r>
              <a:rPr lang="ja-JP" altLang="en-US" sz="2400" dirty="0">
                <a:latin typeface="BIZ UDPゴシック" panose="020B0400000000000000" pitchFamily="50" charset="-128"/>
                <a:ea typeface="BIZ UDPゴシック" panose="020B0400000000000000" pitchFamily="50" charset="-128"/>
              </a:rPr>
              <a:t>クリーンスポーツの</a:t>
            </a:r>
          </a:p>
          <a:p>
            <a:pPr lvl="0">
              <a:buSzPts val="2400"/>
            </a:pPr>
            <a:r>
              <a:rPr lang="ja-JP" altLang="en-US" sz="2400" dirty="0">
                <a:latin typeface="BIZ UDPゴシック" panose="020B0400000000000000" pitchFamily="50" charset="-128"/>
                <a:ea typeface="BIZ UDPゴシック" panose="020B0400000000000000" pitchFamily="50" charset="-128"/>
              </a:rPr>
              <a:t>事実・理由・方法を認識する</a:t>
            </a:r>
          </a:p>
        </p:txBody>
      </p:sp>
      <p:sp>
        <p:nvSpPr>
          <p:cNvPr id="186" name="Google Shape;186;p11"/>
          <p:cNvSpPr txBox="1"/>
          <p:nvPr/>
        </p:nvSpPr>
        <p:spPr>
          <a:xfrm>
            <a:off x="6244835" y="3167389"/>
            <a:ext cx="3980542" cy="830956"/>
          </a:xfrm>
          <a:prstGeom prst="rect">
            <a:avLst/>
          </a:prstGeom>
          <a:noFill/>
          <a:ln>
            <a:noFill/>
          </a:ln>
        </p:spPr>
        <p:txBody>
          <a:bodyPr spcFirstLastPara="1" wrap="square" lIns="91425" tIns="45700" rIns="91425" bIns="45700" anchor="t" anchorCtr="0">
            <a:spAutoFit/>
          </a:bodyPr>
          <a:lstStyle/>
          <a:p>
            <a:r>
              <a:rPr lang="ja-JP" altLang="ja-JP" sz="2400" dirty="0">
                <a:latin typeface="BIZ UDPゴシック" panose="020B0400000000000000" pitchFamily="50" charset="-128"/>
                <a:ea typeface="BIZ UDPゴシック" panose="020B0400000000000000" pitchFamily="50" charset="-128"/>
              </a:rPr>
              <a:t>クリーンスポーツの</a:t>
            </a:r>
          </a:p>
          <a:p>
            <a:r>
              <a:rPr lang="ja-JP" altLang="ja-JP" sz="2400" dirty="0">
                <a:latin typeface="BIZ UDPゴシック" panose="020B0400000000000000" pitchFamily="50" charset="-128"/>
                <a:ea typeface="BIZ UDPゴシック" panose="020B0400000000000000" pitchFamily="50" charset="-128"/>
              </a:rPr>
              <a:t>概念、背景を理解する</a:t>
            </a:r>
          </a:p>
        </p:txBody>
      </p:sp>
      <p:sp>
        <p:nvSpPr>
          <p:cNvPr id="187" name="Google Shape;187;p11"/>
          <p:cNvSpPr txBox="1"/>
          <p:nvPr/>
        </p:nvSpPr>
        <p:spPr>
          <a:xfrm>
            <a:off x="6244834" y="4144040"/>
            <a:ext cx="5035939"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ja-JP" sz="24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認知・理解した知識を関連付け</a:t>
            </a:r>
            <a:endParaRPr lang="en-US" altLang="ja-JP" sz="240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ja-JP" sz="24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自身で行動・実行できる</a:t>
            </a:r>
            <a:endParaRPr lang="en-US" altLang="ja-JP" sz="240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342900" marR="0" lvl="0" indent="-342900" algn="l" rtl="0">
              <a:lnSpc>
                <a:spcPct val="100000"/>
              </a:lnSpc>
              <a:spcBef>
                <a:spcPts val="0"/>
              </a:spcBef>
              <a:spcAft>
                <a:spcPts val="0"/>
              </a:spcAft>
              <a:buClr>
                <a:srgbClr val="000000"/>
              </a:buClr>
              <a:buSzPts val="2400"/>
              <a:buFont typeface="Arial" panose="020B0604020202020204" pitchFamily="34" charset="0"/>
              <a:buChar char="•"/>
            </a:pPr>
            <a:r>
              <a:rPr lang="ja-JP" sz="24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人に伝えることができる</a:t>
            </a:r>
            <a:endParaRPr sz="140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8" name="Google Shape;188;p11"/>
          <p:cNvSpPr txBox="1"/>
          <p:nvPr/>
        </p:nvSpPr>
        <p:spPr>
          <a:xfrm>
            <a:off x="7094855" y="5720855"/>
            <a:ext cx="4107815" cy="276999"/>
          </a:xfrm>
          <a:prstGeom prst="rect">
            <a:avLst/>
          </a:prstGeom>
          <a:noFill/>
          <a:ln>
            <a:noFill/>
          </a:ln>
        </p:spPr>
        <p:txBody>
          <a:bodyPr spcFirstLastPara="1" wrap="square" lIns="91425" tIns="45700" rIns="91425" bIns="45700" anchor="t" anchorCtr="0">
            <a:spAutoFit/>
          </a:bodyPr>
          <a:lstStyle/>
          <a:p>
            <a:pPr lvl="0" algn="r">
              <a:buSzPts val="1200"/>
            </a:pPr>
            <a:r>
              <a:rPr lang="ja-JP" altLang="en-US" sz="1200" dirty="0">
                <a:latin typeface="BIZ UDPゴシック" panose="020B0400000000000000" pitchFamily="50" charset="-128"/>
                <a:ea typeface="BIZ UDPゴシック" panose="020B0400000000000000" pitchFamily="50" charset="-128"/>
              </a:rPr>
              <a:t>世界アンチ・ドーピング規程　教育に関する国際基準より</a:t>
            </a:r>
            <a:endParaRPr sz="12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89" name="Google Shape;189;p11"/>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❷ 競技レベルと役割に応じた教育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90" name="Google Shape;190;p11"/>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クリーンスポーツ教育の目標レベル</a:t>
            </a:r>
            <a:endParaRPr dirty="0">
              <a:latin typeface="BIZ UDPゴシック" panose="020B0400000000000000" pitchFamily="50" charset="-128"/>
              <a:ea typeface="BIZ UDPゴシック" panose="020B0400000000000000" pitchFamily="50" charset="-128"/>
            </a:endParaRPr>
          </a:p>
        </p:txBody>
      </p:sp>
      <p:grpSp>
        <p:nvGrpSpPr>
          <p:cNvPr id="191" name="Google Shape;191;p11"/>
          <p:cNvGrpSpPr/>
          <p:nvPr/>
        </p:nvGrpSpPr>
        <p:grpSpPr>
          <a:xfrm>
            <a:off x="10091930" y="569724"/>
            <a:ext cx="1067969" cy="369291"/>
            <a:chOff x="10142730" y="646668"/>
            <a:chExt cx="1067969" cy="369291"/>
          </a:xfrm>
        </p:grpSpPr>
        <p:pic>
          <p:nvPicPr>
            <p:cNvPr id="192" name="Google Shape;192;p11"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193" name="Google Shape;193;p11"/>
            <p:cNvSpPr txBox="1"/>
            <p:nvPr/>
          </p:nvSpPr>
          <p:spPr>
            <a:xfrm>
              <a:off x="10531701" y="646668"/>
              <a:ext cx="67899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P4</a:t>
              </a:r>
              <a:endParaRPr dirty="0">
                <a:latin typeface="BIZ UDPゴシック" panose="020B0400000000000000" pitchFamily="50" charset="-128"/>
                <a:ea typeface="BIZ UDPゴシック" panose="020B0400000000000000" pitchFamily="50" charset="-128"/>
              </a:endParaRPr>
            </a:p>
          </p:txBody>
        </p:sp>
      </p:grpSp>
      <p:sp>
        <p:nvSpPr>
          <p:cNvPr id="194" name="Google Shape;194;p11"/>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500"/>
                                        <p:tgtEl>
                                          <p:spTgt spid="1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gtEl>
                                        <p:attrNameLst>
                                          <p:attrName>style.visibility</p:attrName>
                                        </p:attrNameLst>
                                      </p:cBhvr>
                                      <p:to>
                                        <p:strVal val="visible"/>
                                      </p:to>
                                    </p:set>
                                    <p:animEffect transition="in" filter="fade">
                                      <p:cBhvr>
                                        <p:cTn id="12" dur="500"/>
                                        <p:tgtEl>
                                          <p:spTgt spid="1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7"/>
                                        </p:tgtEl>
                                        <p:attrNameLst>
                                          <p:attrName>style.visibility</p:attrName>
                                        </p:attrNameLst>
                                      </p:cBhvr>
                                      <p:to>
                                        <p:strVal val="visible"/>
                                      </p:to>
                                    </p:set>
                                    <p:animEffect transition="in" filter="fade">
                                      <p:cBhvr>
                                        <p:cTn id="17"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p:nvPr/>
        </p:nvSpPr>
        <p:spPr>
          <a:xfrm>
            <a:off x="1409137" y="2159699"/>
            <a:ext cx="648992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01" name="Google Shape;20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02" name="Google Shape;202;p12"/>
          <p:cNvSpPr txBox="1"/>
          <p:nvPr/>
        </p:nvSpPr>
        <p:spPr>
          <a:xfrm>
            <a:off x="1409137" y="3206880"/>
            <a:ext cx="8671034"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rPr>
              <a:t>❷ 競技レベルと役割に応じた教育</a:t>
            </a:r>
            <a:endParaRPr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203" name="Google Shape;203;p12"/>
          <p:cNvSpPr txBox="1"/>
          <p:nvPr/>
        </p:nvSpPr>
        <p:spPr>
          <a:xfrm>
            <a:off x="1409137" y="1306421"/>
            <a:ext cx="262946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204" name="Google Shape;204;p12"/>
          <p:cNvSpPr txBox="1"/>
          <p:nvPr/>
        </p:nvSpPr>
        <p:spPr>
          <a:xfrm>
            <a:off x="1409136" y="4254021"/>
            <a:ext cx="72418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❸</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 クリーンスポーツの重要性</a:t>
            </a:r>
            <a:endParaRPr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05" name="Google Shape;205;p12"/>
          <p:cNvSpPr txBox="1"/>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11</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p:nvPr/>
        </p:nvSpPr>
        <p:spPr>
          <a:xfrm>
            <a:off x="916940" y="2733487"/>
            <a:ext cx="10363835" cy="1477287"/>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禁止されている物質（薬）や禁止方法を意図的に</a:t>
            </a:r>
            <a:r>
              <a:rPr lang="ja-JP" altLang="en-US" sz="2800" dirty="0">
                <a:latin typeface="BIZ UDPゴシック" panose="020B0400000000000000" pitchFamily="50" charset="-128"/>
                <a:ea typeface="BIZ UDPゴシック" panose="020B0400000000000000" pitchFamily="50" charset="-128"/>
              </a:rPr>
              <a:t>使用して</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を高めること</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12" name="Google Shape;212;p13"/>
          <p:cNvSpPr txBox="1"/>
          <p:nvPr/>
        </p:nvSpPr>
        <p:spPr>
          <a:xfrm>
            <a:off x="911224" y="1944416"/>
            <a:ext cx="54514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13" name="Google Shape;213;p13"/>
          <p:cNvSpPr txBox="1"/>
          <p:nvPr/>
        </p:nvSpPr>
        <p:spPr>
          <a:xfrm>
            <a:off x="1304974" y="3429000"/>
            <a:ext cx="172354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競技力</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14" name="Google Shape;214;p1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12</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grpSp>
        <p:nvGrpSpPr>
          <p:cNvPr id="215" name="Google Shape;215;p13"/>
          <p:cNvGrpSpPr/>
          <p:nvPr/>
        </p:nvGrpSpPr>
        <p:grpSpPr>
          <a:xfrm>
            <a:off x="10091930" y="569724"/>
            <a:ext cx="1067969" cy="369332"/>
            <a:chOff x="10142730" y="646668"/>
            <a:chExt cx="1067969" cy="369332"/>
          </a:xfrm>
        </p:grpSpPr>
        <p:pic>
          <p:nvPicPr>
            <p:cNvPr id="216" name="Google Shape;216;p13"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217" name="Google Shape;217;p13"/>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P３</a:t>
              </a:r>
              <a:endParaRPr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18" name="Google Shape;218;p13"/>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❸ クリーンスポーツの重要性</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19" name="Google Shape;219;p13"/>
          <p:cNvSpPr txBox="1"/>
          <p:nvPr/>
        </p:nvSpPr>
        <p:spPr>
          <a:xfrm>
            <a:off x="6696818" y="4197294"/>
            <a:ext cx="4463081"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JADA(online) </a:t>
            </a:r>
            <a:r>
              <a:rPr lang="ja-JP" sz="1400" b="0" i="0" u="sng" strike="noStrike" cap="none" dirty="0">
                <a:solidFill>
                  <a:srgbClr val="000000"/>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クリーンスポーツとアンチ・ドーピング</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20" name="Google Shape;220;p13"/>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ドーピングの</a:t>
            </a:r>
            <a:r>
              <a:rPr lang="ja-JP" altLang="en-US" sz="2800" b="1" dirty="0">
                <a:solidFill>
                  <a:srgbClr val="437DA8"/>
                </a:solidFill>
                <a:latin typeface="BIZ UDPゴシック" panose="020B0400000000000000" pitchFamily="50" charset="-128"/>
                <a:ea typeface="BIZ UDPゴシック" panose="020B0400000000000000" pitchFamily="50" charset="-128"/>
              </a:rPr>
              <a:t>定義</a:t>
            </a:r>
            <a:endParaRPr dirty="0">
              <a:latin typeface="BIZ UDPゴシック" panose="020B0400000000000000" pitchFamily="50" charset="-128"/>
              <a:ea typeface="BIZ UDPゴシック" panose="020B0400000000000000" pitchFamily="50" charset="-128"/>
            </a:endParaRPr>
          </a:p>
        </p:txBody>
      </p:sp>
      <p:sp>
        <p:nvSpPr>
          <p:cNvPr id="221" name="Google Shape;221;p13"/>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Effect transition="in" filter="fade">
                                      <p:cBhvr>
                                        <p:cTn id="10" dur="5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4"/>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13</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grpSp>
        <p:nvGrpSpPr>
          <p:cNvPr id="228" name="Google Shape;228;p14"/>
          <p:cNvGrpSpPr/>
          <p:nvPr/>
        </p:nvGrpSpPr>
        <p:grpSpPr>
          <a:xfrm>
            <a:off x="1226631" y="1775494"/>
            <a:ext cx="10017632" cy="954107"/>
            <a:chOff x="1226631" y="2010059"/>
            <a:chExt cx="10017632" cy="954107"/>
          </a:xfrm>
        </p:grpSpPr>
        <p:sp>
          <p:nvSpPr>
            <p:cNvPr id="229" name="Google Shape;229;p14"/>
            <p:cNvSpPr txBox="1"/>
            <p:nvPr/>
          </p:nvSpPr>
          <p:spPr>
            <a:xfrm>
              <a:off x="1853184" y="2010059"/>
              <a:ext cx="9391079" cy="95410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友だちに勧められたサプリメントを摂取したら、</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その中に禁止物質が含まれていた</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30" name="Google Shape;230;p14"/>
            <p:cNvSpPr txBox="1"/>
            <p:nvPr/>
          </p:nvSpPr>
          <p:spPr>
            <a:xfrm>
              <a:off x="1226631" y="2169198"/>
              <a:ext cx="707136"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156082"/>
                  </a:solidFill>
                  <a:latin typeface="BIZ UDPゴシック" panose="020B0400000000000000" pitchFamily="50" charset="-128"/>
                  <a:ea typeface="BIZ UDPゴシック" panose="020B0400000000000000" pitchFamily="50" charset="-128"/>
                  <a:sym typeface="Arial"/>
                </a:rPr>
                <a:t>❶</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31" name="Google Shape;231;p14"/>
          <p:cNvGrpSpPr/>
          <p:nvPr/>
        </p:nvGrpSpPr>
        <p:grpSpPr>
          <a:xfrm>
            <a:off x="1226631" y="2811326"/>
            <a:ext cx="10017632" cy="738623"/>
            <a:chOff x="1226631" y="3258357"/>
            <a:chExt cx="10017632" cy="738623"/>
          </a:xfrm>
        </p:grpSpPr>
        <p:sp>
          <p:nvSpPr>
            <p:cNvPr id="232" name="Google Shape;232;p14"/>
            <p:cNvSpPr txBox="1"/>
            <p:nvPr/>
          </p:nvSpPr>
          <p:spPr>
            <a:xfrm>
              <a:off x="1853184" y="3258357"/>
              <a:ext cx="9391079" cy="738623"/>
            </a:xfrm>
            <a:prstGeom prst="rect">
              <a:avLst/>
            </a:prstGeom>
            <a:noFill/>
            <a:ln>
              <a:noFill/>
            </a:ln>
          </p:spPr>
          <p:txBody>
            <a:bodyPr spcFirstLastPara="1" wrap="square" lIns="91425" tIns="45700" rIns="91425" bIns="45700" anchor="ctr"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私用がありドーピング検査を受けることを拒否した</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33" name="Google Shape;233;p14"/>
            <p:cNvSpPr txBox="1"/>
            <p:nvPr/>
          </p:nvSpPr>
          <p:spPr>
            <a:xfrm>
              <a:off x="1226631" y="3335120"/>
              <a:ext cx="707136"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156082"/>
                  </a:solidFill>
                  <a:latin typeface="BIZ UDPゴシック" panose="020B0400000000000000" pitchFamily="50" charset="-128"/>
                  <a:ea typeface="BIZ UDPゴシック" panose="020B0400000000000000" pitchFamily="50" charset="-128"/>
                  <a:sym typeface="Arial"/>
                </a:rPr>
                <a:t>❷</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grpSp>
        <p:nvGrpSpPr>
          <p:cNvPr id="234" name="Google Shape;234;p14"/>
          <p:cNvGrpSpPr/>
          <p:nvPr/>
        </p:nvGrpSpPr>
        <p:grpSpPr>
          <a:xfrm>
            <a:off x="1226631" y="3671031"/>
            <a:ext cx="10017632" cy="954067"/>
            <a:chOff x="1226631" y="4128582"/>
            <a:chExt cx="10017632" cy="954067"/>
          </a:xfrm>
        </p:grpSpPr>
        <p:sp>
          <p:nvSpPr>
            <p:cNvPr id="235" name="Google Shape;235;p14"/>
            <p:cNvSpPr txBox="1"/>
            <p:nvPr/>
          </p:nvSpPr>
          <p:spPr>
            <a:xfrm>
              <a:off x="1853184" y="4128582"/>
              <a:ext cx="9391079" cy="954067"/>
            </a:xfrm>
            <a:prstGeom prst="rect">
              <a:avLst/>
            </a:prstGeom>
            <a:noFill/>
            <a:ln>
              <a:noFill/>
            </a:ln>
          </p:spPr>
          <p:txBody>
            <a:bodyPr spcFirstLastPara="1" wrap="square" lIns="91425" tIns="45700" rIns="91425" bIns="45700" anchor="ctr" anchorCtr="0">
              <a:spAutoFit/>
            </a:bodyPr>
            <a:lstStyle/>
            <a:p>
              <a:pPr>
                <a:buSzPts val="2800"/>
              </a:pPr>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アンチ・ドーピング規則違反に関与していた人に</a:t>
              </a:r>
              <a:endParaRPr lang="en-US"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buSzPts val="2800"/>
              </a:pPr>
              <a:r>
                <a:rPr lang="ja-JP" altLang="ja-JP" sz="2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コーチングを受けた</a:t>
              </a:r>
            </a:p>
          </p:txBody>
        </p:sp>
        <p:sp>
          <p:nvSpPr>
            <p:cNvPr id="236" name="Google Shape;236;p14"/>
            <p:cNvSpPr txBox="1"/>
            <p:nvPr/>
          </p:nvSpPr>
          <p:spPr>
            <a:xfrm>
              <a:off x="1226631" y="4330508"/>
              <a:ext cx="707136" cy="646331"/>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ja-JP" sz="3600" b="0" i="0" u="none" strike="noStrike" cap="none" dirty="0">
                  <a:solidFill>
                    <a:srgbClr val="156082"/>
                  </a:solidFill>
                  <a:latin typeface="BIZ UDPゴシック" panose="020B0400000000000000" pitchFamily="50" charset="-128"/>
                  <a:ea typeface="BIZ UDPゴシック" panose="020B0400000000000000" pitchFamily="50" charset="-128"/>
                  <a:sym typeface="Arial"/>
                </a:rPr>
                <a:t>❸</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37" name="Google Shape;237;p14"/>
          <p:cNvSpPr txBox="1"/>
          <p:nvPr/>
        </p:nvSpPr>
        <p:spPr>
          <a:xfrm>
            <a:off x="7496884" y="1109596"/>
            <a:ext cx="390383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ja-JP" sz="3200" b="1" i="0" u="none" strike="noStrike" cap="none" dirty="0">
                <a:solidFill>
                  <a:srgbClr val="FF0000"/>
                </a:solidFill>
                <a:latin typeface="BIZ UDPゴシック" panose="020B0400000000000000" pitchFamily="50" charset="-128"/>
                <a:ea typeface="BIZ UDPゴシック" panose="020B0400000000000000" pitchFamily="50" charset="-128"/>
                <a:sym typeface="Arial"/>
              </a:rPr>
              <a:t>全てドーピング違反</a:t>
            </a:r>
            <a:endParaRPr sz="3200" b="1" i="0" u="none" strike="noStrike" cap="none" dirty="0">
              <a:solidFill>
                <a:srgbClr val="FF0000"/>
              </a:solidFill>
              <a:latin typeface="BIZ UDPゴシック" panose="020B0400000000000000" pitchFamily="50" charset="-128"/>
              <a:ea typeface="BIZ UDPゴシック" panose="020B0400000000000000" pitchFamily="50" charset="-128"/>
              <a:sym typeface="Arial"/>
            </a:endParaRPr>
          </a:p>
        </p:txBody>
      </p:sp>
      <p:sp>
        <p:nvSpPr>
          <p:cNvPr id="238" name="Google Shape;238;p14"/>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❸ クリーンスポーツの重要性</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239" name="Google Shape;239;p14"/>
          <p:cNvGrpSpPr/>
          <p:nvPr/>
        </p:nvGrpSpPr>
        <p:grpSpPr>
          <a:xfrm>
            <a:off x="1217108" y="4768630"/>
            <a:ext cx="9738736" cy="1231997"/>
            <a:chOff x="1226632" y="5052133"/>
            <a:chExt cx="9738736" cy="1231997"/>
          </a:xfrm>
        </p:grpSpPr>
        <p:sp>
          <p:nvSpPr>
            <p:cNvPr id="240" name="Google Shape;240;p14"/>
            <p:cNvSpPr txBox="1"/>
            <p:nvPr/>
          </p:nvSpPr>
          <p:spPr>
            <a:xfrm>
              <a:off x="1226632" y="5052133"/>
              <a:ext cx="9738736" cy="583517"/>
            </a:xfrm>
            <a:prstGeom prst="rect">
              <a:avLst/>
            </a:prstGeom>
            <a:solidFill>
              <a:srgbClr val="437DA8"/>
            </a:solidFill>
            <a:ln>
              <a:noFill/>
            </a:ln>
          </p:spPr>
          <p:txBody>
            <a:bodyPr spcFirstLastPara="1" wrap="square" lIns="91425" tIns="45700" rIns="91425" bIns="45700" anchor="t" anchorCtr="0">
              <a:spAutoFit/>
            </a:bodyPr>
            <a:lstStyle/>
            <a:p>
              <a:pPr marL="0" marR="0" lvl="0" indent="0" algn="ctr" rtl="0">
                <a:lnSpc>
                  <a:spcPct val="114285"/>
                </a:lnSpc>
                <a:spcBef>
                  <a:spcPts val="0"/>
                </a:spcBef>
                <a:spcAft>
                  <a:spcPts val="0"/>
                </a:spcAft>
                <a:buClr>
                  <a:srgbClr val="000000"/>
                </a:buClr>
                <a:buSzPts val="2800"/>
                <a:buFont typeface="Arial"/>
                <a:buNone/>
              </a:pPr>
              <a:r>
                <a:rPr lang="ja-JP" sz="2800" b="1" i="0" u="none" strike="noStrike" cap="none" dirty="0">
                  <a:solidFill>
                    <a:srgbClr val="FFFFFF"/>
                  </a:solidFill>
                  <a:latin typeface="BIZ UDPゴシック" panose="020B0400000000000000" pitchFamily="50" charset="-128"/>
                  <a:ea typeface="BIZ UDPゴシック" panose="020B0400000000000000" pitchFamily="50" charset="-128"/>
                  <a:sym typeface="Arial"/>
                </a:rPr>
                <a:t>知っておこう！皆さんが起こせるアクション</a:t>
              </a:r>
              <a:endParaRPr sz="2800" b="1"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41" name="Google Shape;241;p14"/>
            <p:cNvSpPr txBox="1"/>
            <p:nvPr/>
          </p:nvSpPr>
          <p:spPr>
            <a:xfrm>
              <a:off x="1762695" y="5637840"/>
              <a:ext cx="8110416"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ドーピングを見かけたら、匿名で通報することもできます</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pic>
        <p:nvPicPr>
          <p:cNvPr id="242" name="Google Shape;242;p14" descr="サッカーの主審イラスト/レッドカードを出す｜野球|スポーツ｜かわいいフリー素材、素材のプチッチ"/>
          <p:cNvPicPr preferRelativeResize="0"/>
          <p:nvPr/>
        </p:nvPicPr>
        <p:blipFill rotWithShape="1">
          <a:blip r:embed="rId3">
            <a:alphaModFix/>
          </a:blip>
          <a:srcRect/>
          <a:stretch/>
        </p:blipFill>
        <p:spPr>
          <a:xfrm>
            <a:off x="10143614" y="1657966"/>
            <a:ext cx="1903522" cy="4971715"/>
          </a:xfrm>
          <a:prstGeom prst="rect">
            <a:avLst/>
          </a:prstGeom>
          <a:noFill/>
          <a:ln>
            <a:noFill/>
          </a:ln>
        </p:spPr>
      </p:pic>
      <p:sp>
        <p:nvSpPr>
          <p:cNvPr id="243" name="Google Shape;243;p14"/>
          <p:cNvSpPr txBox="1"/>
          <p:nvPr/>
        </p:nvSpPr>
        <p:spPr>
          <a:xfrm>
            <a:off x="6675386" y="5974141"/>
            <a:ext cx="409439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JADA(online) </a:t>
            </a:r>
            <a:r>
              <a:rPr lang="ja-JP" sz="1400" b="0" i="0" u="sng" strike="noStrike" cap="none" dirty="0">
                <a:solidFill>
                  <a:srgbClr val="000000"/>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11のアンチ・ドーピング規則違反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44" name="Google Shape;244;p14"/>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これって</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アンチ・</a:t>
            </a: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ドーピング</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規則</a:t>
            </a: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違反？</a:t>
            </a:r>
            <a:endParaRPr dirty="0">
              <a:latin typeface="BIZ UDPゴシック" panose="020B0400000000000000" pitchFamily="50" charset="-128"/>
              <a:ea typeface="BIZ UDPゴシック" panose="020B0400000000000000" pitchFamily="50" charset="-128"/>
            </a:endParaRPr>
          </a:p>
        </p:txBody>
      </p:sp>
      <p:sp>
        <p:nvSpPr>
          <p:cNvPr id="245" name="Google Shape;245;p1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 calcmode="lin" valueType="num">
                                      <p:cBhvr additive="base">
                                        <p:cTn id="11"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9"/>
                                        </p:tgtEl>
                                        <p:attrNameLst>
                                          <p:attrName>style.visibility</p:attrName>
                                        </p:attrNameLst>
                                      </p:cBhvr>
                                      <p:to>
                                        <p:strVal val="visible"/>
                                      </p:to>
                                    </p:set>
                                    <p:anim calcmode="lin" valueType="num">
                                      <p:cBhvr additive="base">
                                        <p:cTn id="16" dur="500"/>
                                        <p:tgtEl>
                                          <p:spTgt spid="239"/>
                                        </p:tgtEl>
                                        <p:attrNameLst>
                                          <p:attrName>ppt_w</p:attrName>
                                        </p:attrNameLst>
                                      </p:cBhvr>
                                      <p:tavLst>
                                        <p:tav tm="0">
                                          <p:val>
                                            <p:strVal val="0"/>
                                          </p:val>
                                        </p:tav>
                                        <p:tav tm="100000">
                                          <p:val>
                                            <p:strVal val="#ppt_w"/>
                                          </p:val>
                                        </p:tav>
                                      </p:tavLst>
                                    </p:anim>
                                    <p:anim calcmode="lin" valueType="num">
                                      <p:cBhvr additive="base">
                                        <p:cTn id="17" dur="500"/>
                                        <p:tgtEl>
                                          <p:spTgt spid="239"/>
                                        </p:tgtEl>
                                        <p:attrNameLst>
                                          <p:attrName>ppt_h</p:attrName>
                                        </p:attrNameLst>
                                      </p:cBhvr>
                                      <p:tavLst>
                                        <p:tav tm="0">
                                          <p:val>
                                            <p:strVal val="0"/>
                                          </p:val>
                                        </p:tav>
                                        <p:tav tm="100000">
                                          <p:val>
                                            <p:strVal val="#ppt_h"/>
                                          </p:val>
                                        </p:tav>
                                      </p:tavLst>
                                    </p:anim>
                                  </p:childTnLst>
                                </p:cTn>
                              </p:par>
                              <p:par>
                                <p:cTn id="18" presetID="10" presetClass="entr" presetSubtype="0" fill="hold" nodeType="withEffect">
                                  <p:stCondLst>
                                    <p:cond delay="0"/>
                                  </p:stCondLst>
                                  <p:childTnLst>
                                    <p:set>
                                      <p:cBhvr>
                                        <p:cTn id="19" dur="1" fill="hold">
                                          <p:stCondLst>
                                            <p:cond delay="0"/>
                                          </p:stCondLst>
                                        </p:cTn>
                                        <p:tgtEl>
                                          <p:spTgt spid="243"/>
                                        </p:tgtEl>
                                        <p:attrNameLst>
                                          <p:attrName>style.visibility</p:attrName>
                                        </p:attrNameLst>
                                      </p:cBhvr>
                                      <p:to>
                                        <p:strVal val="visible"/>
                                      </p:to>
                                    </p:set>
                                    <p:animEffect transition="in" filter="fade">
                                      <p:cBhvr>
                                        <p:cTn id="20"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p:nvPr/>
        </p:nvSpPr>
        <p:spPr>
          <a:xfrm>
            <a:off x="911224" y="2077155"/>
            <a:ext cx="10369551" cy="1477287"/>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禁止されている物質（薬）や禁止方法を意図的に</a:t>
            </a:r>
            <a:r>
              <a:rPr lang="ja-JP" altLang="en-US" sz="2800" dirty="0">
                <a:latin typeface="BIZ UDPゴシック" panose="020B0400000000000000" pitchFamily="50" charset="-128"/>
                <a:ea typeface="BIZ UDPゴシック" panose="020B0400000000000000" pitchFamily="50" charset="-128"/>
              </a:rPr>
              <a:t>使用して</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を高めること</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2" name="Google Shape;252;p15"/>
          <p:cNvSpPr txBox="1"/>
          <p:nvPr/>
        </p:nvSpPr>
        <p:spPr>
          <a:xfrm>
            <a:off x="911224" y="1288400"/>
            <a:ext cx="54514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3" name="Google Shape;253;p15"/>
          <p:cNvSpPr txBox="1"/>
          <p:nvPr/>
        </p:nvSpPr>
        <p:spPr>
          <a:xfrm>
            <a:off x="1474318" y="2754665"/>
            <a:ext cx="172354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競技力</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4" name="Google Shape;254;p1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14</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grpSp>
        <p:nvGrpSpPr>
          <p:cNvPr id="255" name="Google Shape;255;p15"/>
          <p:cNvGrpSpPr/>
          <p:nvPr/>
        </p:nvGrpSpPr>
        <p:grpSpPr>
          <a:xfrm>
            <a:off x="10091930" y="569724"/>
            <a:ext cx="1067969" cy="369332"/>
            <a:chOff x="10142730" y="646668"/>
            <a:chExt cx="1067969" cy="369332"/>
          </a:xfrm>
        </p:grpSpPr>
        <p:pic>
          <p:nvPicPr>
            <p:cNvPr id="256" name="Google Shape;256;p15"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257" name="Google Shape;257;p15"/>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P３</a:t>
              </a:r>
              <a:endParaRPr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258" name="Google Shape;258;p15"/>
          <p:cNvSpPr txBox="1"/>
          <p:nvPr/>
        </p:nvSpPr>
        <p:spPr>
          <a:xfrm>
            <a:off x="911225" y="3722658"/>
            <a:ext cx="10369550" cy="2215951"/>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禁止物質を「</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」、不正に「取引」したり、</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それらを「隠す</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こと、人に「強要する</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Clr>
                <a:srgbClr val="000000"/>
              </a:buClr>
              <a:buSzPts val="2800"/>
              <a:buFont typeface="Arial"/>
              <a:buNone/>
            </a:pP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ドーピング検査を</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ことなども違反行為</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に</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含</a:t>
            </a: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まれる</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59" name="Google Shape;259;p15"/>
          <p:cNvSpPr txBox="1"/>
          <p:nvPr/>
        </p:nvSpPr>
        <p:spPr>
          <a:xfrm>
            <a:off x="3255066" y="3755108"/>
            <a:ext cx="1210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所持</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60" name="Google Shape;260;p15"/>
          <p:cNvSpPr txBox="1"/>
          <p:nvPr/>
        </p:nvSpPr>
        <p:spPr>
          <a:xfrm>
            <a:off x="4038600" y="5144301"/>
            <a:ext cx="12105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拒否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61" name="Google Shape;261;p15"/>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❸ クリーンスポーツの重要性</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62" name="Google Shape;262;p15"/>
          <p:cNvSpPr txBox="1"/>
          <p:nvPr/>
        </p:nvSpPr>
        <p:spPr>
          <a:xfrm>
            <a:off x="7186385" y="5980499"/>
            <a:ext cx="4094390"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JADA(online) </a:t>
            </a:r>
            <a:r>
              <a:rPr lang="ja-JP" sz="1400" b="0" i="0" u="sng" strike="noStrike" cap="none" dirty="0">
                <a:solidFill>
                  <a:srgbClr val="000000"/>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11のアンチ・ドーピング規則違反</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63" name="Google Shape;263;p15"/>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アンチ・ドーピング規則違反</a:t>
            </a:r>
            <a:endParaRPr dirty="0">
              <a:latin typeface="BIZ UDPゴシック" panose="020B0400000000000000" pitchFamily="50" charset="-128"/>
              <a:ea typeface="BIZ UDPゴシック" panose="020B0400000000000000" pitchFamily="50" charset="-128"/>
            </a:endParaRPr>
          </a:p>
        </p:txBody>
      </p:sp>
      <p:sp>
        <p:nvSpPr>
          <p:cNvPr id="264" name="Google Shape;264;p15"/>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500"/>
                                        <p:tgtEl>
                                          <p:spTgt spid="2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
                                        </p:tgtEl>
                                        <p:attrNameLst>
                                          <p:attrName>style.visibility</p:attrName>
                                        </p:attrNameLst>
                                      </p:cBhvr>
                                      <p:to>
                                        <p:strVal val="visible"/>
                                      </p:to>
                                    </p:set>
                                    <p:animEffect transition="in" filter="fade">
                                      <p:cBhvr>
                                        <p:cTn id="12" dur="1000"/>
                                        <p:tgtEl>
                                          <p:spTgt spid="2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0"/>
                                        </p:tgtEl>
                                        <p:attrNameLst>
                                          <p:attrName>style.visibility</p:attrName>
                                        </p:attrNameLst>
                                      </p:cBhvr>
                                      <p:to>
                                        <p:strVal val="visible"/>
                                      </p:to>
                                    </p:set>
                                    <p:animEffect transition="in" filter="fade">
                                      <p:cBhvr>
                                        <p:cTn id="17" dur="1000"/>
                                        <p:tgtEl>
                                          <p:spTgt spid="260"/>
                                        </p:tgtEl>
                                      </p:cBhvr>
                                    </p:animEffect>
                                  </p:childTnLst>
                                </p:cTn>
                              </p:par>
                              <p:par>
                                <p:cTn id="18" presetID="10" presetClass="entr" presetSubtype="0" fill="hold" nodeType="withEffect">
                                  <p:stCondLst>
                                    <p:cond delay="0"/>
                                  </p:stCondLst>
                                  <p:childTnLst>
                                    <p:set>
                                      <p:cBhvr>
                                        <p:cTn id="19" dur="1" fill="hold">
                                          <p:stCondLst>
                                            <p:cond delay="0"/>
                                          </p:stCondLst>
                                        </p:cTn>
                                        <p:tgtEl>
                                          <p:spTgt spid="262"/>
                                        </p:tgtEl>
                                        <p:attrNameLst>
                                          <p:attrName>style.visibility</p:attrName>
                                        </p:attrNameLst>
                                      </p:cBhvr>
                                      <p:to>
                                        <p:strVal val="visible"/>
                                      </p:to>
                                    </p:set>
                                    <p:animEffect transition="in" filter="fade">
                                      <p:cBhvr>
                                        <p:cTn id="20"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p:nvPr/>
        </p:nvSpPr>
        <p:spPr>
          <a:xfrm>
            <a:off x="916940" y="1915483"/>
            <a:ext cx="10363835" cy="1628739"/>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208333"/>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一定の（</a:t>
            </a:r>
            <a:r>
              <a:rPr lang="ja-JP" sz="24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）のもと、競技をする・みる・応援する・支える</a:t>
            </a:r>
            <a:endParaRPr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208333"/>
              </a:lnSpc>
              <a:spcBef>
                <a:spcPts val="0"/>
              </a:spcBef>
              <a:spcAft>
                <a:spcPts val="0"/>
              </a:spcAft>
              <a:buClr>
                <a:srgbClr val="000000"/>
              </a:buClr>
              <a:buSzPts val="2400"/>
              <a:buFont typeface="Arial"/>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全ての人が（</a:t>
            </a:r>
            <a:r>
              <a:rPr lang="ja-JP" sz="24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）であることで成り立つ</a:t>
            </a:r>
            <a:endParaRPr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1" name="Google Shape;271;p16"/>
          <p:cNvSpPr txBox="1"/>
          <p:nvPr/>
        </p:nvSpPr>
        <p:spPr>
          <a:xfrm>
            <a:off x="911224" y="1288400"/>
            <a:ext cx="54514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2" name="Google Shape;272;p16"/>
          <p:cNvSpPr txBox="1"/>
          <p:nvPr/>
        </p:nvSpPr>
        <p:spPr>
          <a:xfrm>
            <a:off x="2234437" y="2021966"/>
            <a:ext cx="1723549"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ルール</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3" name="Google Shape;273;p1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15</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74" name="Google Shape;274;p16"/>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❸ クリーンスポーツの重要性</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5" name="Google Shape;275;p16"/>
          <p:cNvSpPr txBox="1"/>
          <p:nvPr/>
        </p:nvSpPr>
        <p:spPr>
          <a:xfrm>
            <a:off x="904559" y="4485515"/>
            <a:ext cx="10363835" cy="1477287"/>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スポーツの</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を守るためにドーピングを予防する</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クリーンスポーツ推進の取り組みが</a:t>
            </a:r>
            <a:r>
              <a:rPr lang="ja-JP" altLang="en-US" sz="2800" dirty="0">
                <a:latin typeface="BIZ UDPゴシック" panose="020B0400000000000000" pitchFamily="50" charset="-128"/>
                <a:ea typeface="BIZ UDPゴシック" panose="020B0400000000000000" pitchFamily="50" charset="-128"/>
              </a:rPr>
              <a:t>不可欠</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6" name="Google Shape;276;p16"/>
          <p:cNvSpPr txBox="1"/>
          <p:nvPr/>
        </p:nvSpPr>
        <p:spPr>
          <a:xfrm>
            <a:off x="2861896" y="2794567"/>
            <a:ext cx="24765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公平・公正</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7" name="Google Shape;277;p16"/>
          <p:cNvSpPr txBox="1"/>
          <p:nvPr/>
        </p:nvSpPr>
        <p:spPr>
          <a:xfrm>
            <a:off x="3239087" y="4537583"/>
            <a:ext cx="12105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価値</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78" name="Google Shape;278;p16"/>
          <p:cNvSpPr/>
          <p:nvPr/>
        </p:nvSpPr>
        <p:spPr>
          <a:xfrm rot="10800000">
            <a:off x="5715001" y="3850449"/>
            <a:ext cx="742950" cy="327072"/>
          </a:xfrm>
          <a:prstGeom prst="triangle">
            <a:avLst>
              <a:gd name="adj" fmla="val 50000"/>
            </a:avLst>
          </a:prstGeom>
          <a:solidFill>
            <a:srgbClr val="316B9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80" name="Google Shape;280;p16"/>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クリーンスポーツの理念</a:t>
            </a:r>
            <a:endParaRPr dirty="0">
              <a:latin typeface="BIZ UDPゴシック" panose="020B0400000000000000" pitchFamily="50" charset="-128"/>
              <a:ea typeface="BIZ UDPゴシック" panose="020B0400000000000000" pitchFamily="50" charset="-128"/>
            </a:endParaRPr>
          </a:p>
        </p:txBody>
      </p:sp>
      <p:sp>
        <p:nvSpPr>
          <p:cNvPr id="281" name="Google Shape;281;p16"/>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6"/>
                                        </p:tgtEl>
                                        <p:attrNameLst>
                                          <p:attrName>style.visibility</p:attrName>
                                        </p:attrNameLst>
                                      </p:cBhvr>
                                      <p:to>
                                        <p:strVal val="visible"/>
                                      </p:to>
                                    </p:set>
                                    <p:animEffect transition="in" filter="fade">
                                      <p:cBhvr>
                                        <p:cTn id="12" dur="1000"/>
                                        <p:tgtEl>
                                          <p:spTgt spid="2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500"/>
                                        <p:tgtEl>
                                          <p:spTgt spid="27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75"/>
                                        </p:tgtEl>
                                        <p:attrNameLst>
                                          <p:attrName>style.visibility</p:attrName>
                                        </p:attrNameLst>
                                      </p:cBhvr>
                                      <p:to>
                                        <p:strVal val="visible"/>
                                      </p:to>
                                    </p:set>
                                    <p:animEffect transition="in" filter="fade">
                                      <p:cBhvr>
                                        <p:cTn id="21" dur="500"/>
                                        <p:tgtEl>
                                          <p:spTgt spid="27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7"/>
                                        </p:tgtEl>
                                        <p:attrNameLst>
                                          <p:attrName>style.visibility</p:attrName>
                                        </p:attrNameLst>
                                      </p:cBhvr>
                                      <p:to>
                                        <p:strVal val="visible"/>
                                      </p:to>
                                    </p:set>
                                    <p:animEffect transition="in" filter="fade">
                                      <p:cBhvr>
                                        <p:cTn id="26"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16</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288" name="Google Shape;288;p17"/>
          <p:cNvSpPr txBox="1"/>
          <p:nvPr/>
        </p:nvSpPr>
        <p:spPr>
          <a:xfrm>
            <a:off x="911224" y="1353866"/>
            <a:ext cx="7071886"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クリーンスポーツの実現のためには・・・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89" name="Google Shape;289;p17"/>
          <p:cNvSpPr txBox="1"/>
          <p:nvPr/>
        </p:nvSpPr>
        <p:spPr>
          <a:xfrm>
            <a:off x="2336093" y="492780"/>
            <a:ext cx="75009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まとめ（学んだこと）</a:t>
            </a:r>
            <a:endParaRPr dirty="0">
              <a:latin typeface="BIZ UDPゴシック" panose="020B0400000000000000" pitchFamily="50" charset="-128"/>
              <a:ea typeface="BIZ UDPゴシック" panose="020B0400000000000000" pitchFamily="50" charset="-128"/>
            </a:endParaRPr>
          </a:p>
        </p:txBody>
      </p:sp>
      <p:sp>
        <p:nvSpPr>
          <p:cNvPr id="290" name="Google Shape;290;p17"/>
          <p:cNvSpPr txBox="1"/>
          <p:nvPr/>
        </p:nvSpPr>
        <p:spPr>
          <a:xfrm>
            <a:off x="863600" y="2322480"/>
            <a:ext cx="10474960" cy="830956"/>
          </a:xfrm>
          <a:prstGeom prst="rect">
            <a:avLst/>
          </a:prstGeom>
          <a:solidFill>
            <a:srgbClr val="C0E4F5">
              <a:alpha val="50588"/>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理念の重要性</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a:t>
            </a:r>
            <a:r>
              <a:rPr lang="ja-JP" altLang="en-US"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認識</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すること</a:t>
            </a:r>
            <a:endParaRPr sz="2800" b="0" i="0" u="none" strike="noStrike" cap="none" dirty="0">
              <a:solidFill>
                <a:srgbClr val="FF0000"/>
              </a:solidFill>
              <a:latin typeface="BIZ UDPゴシック" panose="020B0400000000000000" pitchFamily="50" charset="-128"/>
              <a:ea typeface="BIZ UDPゴシック" panose="020B0400000000000000" pitchFamily="50" charset="-128"/>
              <a:sym typeface="Arial"/>
            </a:endParaRPr>
          </a:p>
        </p:txBody>
      </p:sp>
      <p:sp>
        <p:nvSpPr>
          <p:cNvPr id="291" name="Google Shape;291;p17"/>
          <p:cNvSpPr txBox="1"/>
          <p:nvPr/>
        </p:nvSpPr>
        <p:spPr>
          <a:xfrm>
            <a:off x="863600" y="3425861"/>
            <a:ext cx="10474960" cy="830956"/>
          </a:xfrm>
          <a:prstGeom prst="rect">
            <a:avLst/>
          </a:prstGeom>
          <a:solidFill>
            <a:srgbClr val="C0E4F5">
              <a:alpha val="50588"/>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アスリートの競技レベルと役割に応じた</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教育の重要性</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a:t>
            </a:r>
            <a:r>
              <a:rPr lang="ja-JP" altLang="en-US" sz="2400" dirty="0">
                <a:latin typeface="BIZ UDPゴシック" panose="020B0400000000000000" pitchFamily="50" charset="-128"/>
                <a:ea typeface="BIZ UDPゴシック" panose="020B0400000000000000" pitchFamily="50" charset="-128"/>
              </a:rPr>
              <a:t>理解</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292" name="Google Shape;292;p17"/>
          <p:cNvSpPr txBox="1"/>
          <p:nvPr/>
        </p:nvSpPr>
        <p:spPr>
          <a:xfrm>
            <a:off x="863600" y="4529242"/>
            <a:ext cx="10474960" cy="830956"/>
          </a:xfrm>
          <a:prstGeom prst="rect">
            <a:avLst/>
          </a:prstGeom>
          <a:solidFill>
            <a:srgbClr val="C0E4F5">
              <a:alpha val="50588"/>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スポーツの価値を守るため</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クリーンスポーツの重要性</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a:t>
            </a:r>
            <a:r>
              <a:rPr lang="ja-JP" altLang="en-US" sz="2400" dirty="0">
                <a:latin typeface="BIZ UDPゴシック" panose="020B0400000000000000" pitchFamily="50" charset="-128"/>
                <a:ea typeface="BIZ UDPゴシック" panose="020B0400000000000000" pitchFamily="50" charset="-128"/>
              </a:rPr>
              <a:t>理解</a:t>
            </a:r>
            <a:r>
              <a:rPr lang="ja-JP" sz="2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すること</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293" name="Google Shape;293;p17"/>
          <p:cNvGrpSpPr/>
          <p:nvPr/>
        </p:nvGrpSpPr>
        <p:grpSpPr>
          <a:xfrm>
            <a:off x="707239" y="4374296"/>
            <a:ext cx="407972" cy="424450"/>
            <a:chOff x="8357762" y="1269130"/>
            <a:chExt cx="407972" cy="424450"/>
          </a:xfrm>
        </p:grpSpPr>
        <p:sp>
          <p:nvSpPr>
            <p:cNvPr id="294" name="Google Shape;294;p17"/>
            <p:cNvSpPr/>
            <p:nvPr/>
          </p:nvSpPr>
          <p:spPr>
            <a:xfrm>
              <a:off x="8357762" y="1285608"/>
              <a:ext cx="407972" cy="407972"/>
            </a:xfrm>
            <a:prstGeom prst="ellipse">
              <a:avLst/>
            </a:prstGeom>
            <a:solidFill>
              <a:srgbClr val="2658A0"/>
            </a:solidFill>
            <a:ln w="25400" cap="flat" cmpd="sng">
              <a:solidFill>
                <a:srgbClr val="2658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95" name="Google Shape;295;p17"/>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000" b="0" i="0" u="none" strike="noStrike" cap="none" dirty="0">
                  <a:solidFill>
                    <a:schemeClr val="lt1"/>
                  </a:solidFill>
                  <a:latin typeface="BIZ UDPゴシック" panose="020B0400000000000000" pitchFamily="50" charset="-128"/>
                  <a:ea typeface="BIZ UDPゴシック" panose="020B0400000000000000" pitchFamily="50" charset="-128"/>
                  <a:sym typeface="Arial"/>
                </a:rPr>
                <a:t>３</a:t>
              </a:r>
              <a:endParaRPr dirty="0">
                <a:latin typeface="BIZ UDPゴシック" panose="020B0400000000000000" pitchFamily="50" charset="-128"/>
                <a:ea typeface="BIZ UDPゴシック" panose="020B0400000000000000" pitchFamily="50" charset="-128"/>
              </a:endParaRPr>
            </a:p>
          </p:txBody>
        </p:sp>
      </p:grpSp>
      <p:grpSp>
        <p:nvGrpSpPr>
          <p:cNvPr id="296" name="Google Shape;296;p17"/>
          <p:cNvGrpSpPr/>
          <p:nvPr/>
        </p:nvGrpSpPr>
        <p:grpSpPr>
          <a:xfrm>
            <a:off x="707239" y="3216775"/>
            <a:ext cx="407972" cy="424450"/>
            <a:chOff x="8357762" y="1269130"/>
            <a:chExt cx="407972" cy="424450"/>
          </a:xfrm>
        </p:grpSpPr>
        <p:sp>
          <p:nvSpPr>
            <p:cNvPr id="297" name="Google Shape;297;p17"/>
            <p:cNvSpPr/>
            <p:nvPr/>
          </p:nvSpPr>
          <p:spPr>
            <a:xfrm>
              <a:off x="8357762" y="1285608"/>
              <a:ext cx="407972" cy="407972"/>
            </a:xfrm>
            <a:prstGeom prst="ellipse">
              <a:avLst/>
            </a:prstGeom>
            <a:solidFill>
              <a:srgbClr val="2658A0"/>
            </a:solidFill>
            <a:ln w="25400" cap="flat" cmpd="sng">
              <a:solidFill>
                <a:srgbClr val="2658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298" name="Google Shape;298;p17"/>
            <p:cNvSpPr txBox="1"/>
            <p:nvPr/>
          </p:nvSpPr>
          <p:spPr>
            <a:xfrm>
              <a:off x="8371634" y="1269130"/>
              <a:ext cx="380232"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000" b="0" i="0" u="none" strike="noStrike" cap="none" dirty="0">
                  <a:solidFill>
                    <a:schemeClr val="lt1"/>
                  </a:solidFill>
                  <a:latin typeface="BIZ UDPゴシック" panose="020B0400000000000000" pitchFamily="50" charset="-128"/>
                  <a:ea typeface="BIZ UDPゴシック" panose="020B0400000000000000" pitchFamily="50" charset="-128"/>
                  <a:sym typeface="Arial"/>
                </a:rPr>
                <a:t>２</a:t>
              </a:r>
              <a:endParaRPr dirty="0">
                <a:latin typeface="BIZ UDPゴシック" panose="020B0400000000000000" pitchFamily="50" charset="-128"/>
                <a:ea typeface="BIZ UDPゴシック" panose="020B0400000000000000" pitchFamily="50" charset="-128"/>
              </a:endParaRPr>
            </a:p>
          </p:txBody>
        </p:sp>
      </p:grpSp>
      <p:grpSp>
        <p:nvGrpSpPr>
          <p:cNvPr id="299" name="Google Shape;299;p17"/>
          <p:cNvGrpSpPr/>
          <p:nvPr/>
        </p:nvGrpSpPr>
        <p:grpSpPr>
          <a:xfrm>
            <a:off x="707239" y="2098648"/>
            <a:ext cx="407972" cy="424450"/>
            <a:chOff x="8357762" y="1269130"/>
            <a:chExt cx="407972" cy="424450"/>
          </a:xfrm>
        </p:grpSpPr>
        <p:sp>
          <p:nvSpPr>
            <p:cNvPr id="300" name="Google Shape;300;p17"/>
            <p:cNvSpPr/>
            <p:nvPr/>
          </p:nvSpPr>
          <p:spPr>
            <a:xfrm>
              <a:off x="8357762" y="1285608"/>
              <a:ext cx="407972" cy="407972"/>
            </a:xfrm>
            <a:prstGeom prst="ellipse">
              <a:avLst/>
            </a:prstGeom>
            <a:solidFill>
              <a:srgbClr val="2658A0"/>
            </a:solidFill>
            <a:ln w="25400" cap="flat" cmpd="sng">
              <a:solidFill>
                <a:srgbClr val="2658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301" name="Google Shape;301;p17"/>
            <p:cNvSpPr txBox="1"/>
            <p:nvPr/>
          </p:nvSpPr>
          <p:spPr>
            <a:xfrm>
              <a:off x="8388465" y="1269130"/>
              <a:ext cx="346569"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2000" b="0" i="0" u="none" strike="noStrike" cap="none" dirty="0">
                  <a:solidFill>
                    <a:schemeClr val="lt1"/>
                  </a:solidFill>
                  <a:latin typeface="BIZ UDPゴシック" panose="020B0400000000000000" pitchFamily="50" charset="-128"/>
                  <a:ea typeface="BIZ UDPゴシック" panose="020B0400000000000000" pitchFamily="50" charset="-128"/>
                  <a:sym typeface="Arial"/>
                </a:rPr>
                <a:t>１</a:t>
              </a:r>
              <a:endParaRPr dirty="0">
                <a:latin typeface="BIZ UDPゴシック" panose="020B0400000000000000" pitchFamily="50" charset="-128"/>
                <a:ea typeface="BIZ UDPゴシック" panose="020B0400000000000000" pitchFamily="50" charset="-128"/>
              </a:endParaRPr>
            </a:p>
          </p:txBody>
        </p:sp>
      </p:grpSp>
      <p:sp>
        <p:nvSpPr>
          <p:cNvPr id="302" name="Google Shape;302;p1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BFBFBF"/>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randombar(horizontal)">
                                      <p:cBhvr>
                                        <p:cTn id="7" dur="500"/>
                                        <p:tgtEl>
                                          <p:spTgt spid="290"/>
                                        </p:tgtEl>
                                      </p:cBhvr>
                                    </p:animEffect>
                                  </p:childTnLst>
                                </p:cTn>
                              </p:par>
                              <p:par>
                                <p:cTn id="8" presetID="14" presetClass="entr" presetSubtype="10" fill="hold" nodeType="withEffect">
                                  <p:stCondLst>
                                    <p:cond delay="0"/>
                                  </p:stCondLst>
                                  <p:childTnLst>
                                    <p:set>
                                      <p:cBhvr>
                                        <p:cTn id="9" dur="1" fill="hold">
                                          <p:stCondLst>
                                            <p:cond delay="0"/>
                                          </p:stCondLst>
                                        </p:cTn>
                                        <p:tgtEl>
                                          <p:spTgt spid="299"/>
                                        </p:tgtEl>
                                        <p:attrNameLst>
                                          <p:attrName>style.visibility</p:attrName>
                                        </p:attrNameLst>
                                      </p:cBhvr>
                                      <p:to>
                                        <p:strVal val="visible"/>
                                      </p:to>
                                    </p:set>
                                    <p:animEffect transition="in" filter="randombar(horizontal)">
                                      <p:cBhvr>
                                        <p:cTn id="10" dur="500"/>
                                        <p:tgtEl>
                                          <p:spTgt spid="29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91"/>
                                        </p:tgtEl>
                                        <p:attrNameLst>
                                          <p:attrName>style.visibility</p:attrName>
                                        </p:attrNameLst>
                                      </p:cBhvr>
                                      <p:to>
                                        <p:strVal val="visible"/>
                                      </p:to>
                                    </p:set>
                                    <p:animEffect transition="in" filter="randombar(horizontal)">
                                      <p:cBhvr>
                                        <p:cTn id="15" dur="500"/>
                                        <p:tgtEl>
                                          <p:spTgt spid="291"/>
                                        </p:tgtEl>
                                      </p:cBhvr>
                                    </p:animEffect>
                                  </p:childTnLst>
                                </p:cTn>
                              </p:par>
                              <p:par>
                                <p:cTn id="16" presetID="14" presetClass="entr" presetSubtype="10" fill="hold" nodeType="withEffect">
                                  <p:stCondLst>
                                    <p:cond delay="0"/>
                                  </p:stCondLst>
                                  <p:childTnLst>
                                    <p:set>
                                      <p:cBhvr>
                                        <p:cTn id="17" dur="1" fill="hold">
                                          <p:stCondLst>
                                            <p:cond delay="0"/>
                                          </p:stCondLst>
                                        </p:cTn>
                                        <p:tgtEl>
                                          <p:spTgt spid="296"/>
                                        </p:tgtEl>
                                        <p:attrNameLst>
                                          <p:attrName>style.visibility</p:attrName>
                                        </p:attrNameLst>
                                      </p:cBhvr>
                                      <p:to>
                                        <p:strVal val="visible"/>
                                      </p:to>
                                    </p:set>
                                    <p:animEffect transition="in" filter="randombar(horizontal)">
                                      <p:cBhvr>
                                        <p:cTn id="18" dur="500"/>
                                        <p:tgtEl>
                                          <p:spTgt spid="29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92"/>
                                        </p:tgtEl>
                                        <p:attrNameLst>
                                          <p:attrName>style.visibility</p:attrName>
                                        </p:attrNameLst>
                                      </p:cBhvr>
                                      <p:to>
                                        <p:strVal val="visible"/>
                                      </p:to>
                                    </p:set>
                                    <p:animEffect transition="in" filter="randombar(horizontal)">
                                      <p:cBhvr>
                                        <p:cTn id="23" dur="500"/>
                                        <p:tgtEl>
                                          <p:spTgt spid="292"/>
                                        </p:tgtEl>
                                      </p:cBhvr>
                                    </p:animEffect>
                                  </p:childTnLst>
                                </p:cTn>
                              </p:par>
                              <p:par>
                                <p:cTn id="24" presetID="14" presetClass="entr" presetSubtype="10" fill="hold" nodeType="withEffect">
                                  <p:stCondLst>
                                    <p:cond delay="0"/>
                                  </p:stCondLst>
                                  <p:childTnLst>
                                    <p:set>
                                      <p:cBhvr>
                                        <p:cTn id="25" dur="1" fill="hold">
                                          <p:stCondLst>
                                            <p:cond delay="0"/>
                                          </p:stCondLst>
                                        </p:cTn>
                                        <p:tgtEl>
                                          <p:spTgt spid="293"/>
                                        </p:tgtEl>
                                        <p:attrNameLst>
                                          <p:attrName>style.visibility</p:attrName>
                                        </p:attrNameLst>
                                      </p:cBhvr>
                                      <p:to>
                                        <p:strVal val="visible"/>
                                      </p:to>
                                    </p:set>
                                    <p:animEffect transition="in" filter="randombar(horizontal)">
                                      <p:cBhvr>
                                        <p:cTn id="26" dur="5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8"/>
          <p:cNvSpPr txBox="1"/>
          <p:nvPr/>
        </p:nvSpPr>
        <p:spPr>
          <a:xfrm>
            <a:off x="18852" y="421983"/>
            <a:ext cx="12192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クリーンスポーツの実現を目指して</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309" name="Google Shape;309;p18"/>
          <p:cNvSpPr txBox="1"/>
          <p:nvPr/>
        </p:nvSpPr>
        <p:spPr>
          <a:xfrm>
            <a:off x="0" y="75017"/>
            <a:ext cx="12192000"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1F5C99"/>
                </a:solidFill>
                <a:latin typeface="BIZ UDPゴシック" panose="020B0400000000000000" pitchFamily="50" charset="-128"/>
                <a:ea typeface="BIZ UDPゴシック" panose="020B0400000000000000" pitchFamily="50" charset="-128"/>
                <a:sym typeface="Arial"/>
              </a:rPr>
              <a:t>大学生のためのドーピング防止教育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4" name="Google Shape;314;p18"/>
          <p:cNvPicPr preferRelativeResize="0"/>
          <p:nvPr/>
        </p:nvPicPr>
        <p:blipFill rotWithShape="1">
          <a:blip r:embed="rId3">
            <a:alphaModFix/>
          </a:blip>
          <a:srcRect/>
          <a:stretch/>
        </p:blipFill>
        <p:spPr>
          <a:xfrm>
            <a:off x="2428801" y="1296720"/>
            <a:ext cx="2588586" cy="3662878"/>
          </a:xfrm>
          <a:prstGeom prst="rect">
            <a:avLst/>
          </a:prstGeom>
          <a:noFill/>
          <a:ln w="9525" cap="flat" cmpd="sng">
            <a:solidFill>
              <a:srgbClr val="D0D0D0"/>
            </a:solidFill>
            <a:prstDash val="solid"/>
            <a:round/>
            <a:headEnd type="none" w="sm" len="sm"/>
            <a:tailEnd type="none" w="sm" len="sm"/>
          </a:ln>
        </p:spPr>
      </p:pic>
      <p:sp>
        <p:nvSpPr>
          <p:cNvPr id="315" name="Google Shape;315;p18"/>
          <p:cNvSpPr txBox="1"/>
          <p:nvPr/>
        </p:nvSpPr>
        <p:spPr>
          <a:xfrm>
            <a:off x="1992137" y="5100744"/>
            <a:ext cx="337648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教材テキスト</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317" name="Google Shape;317;p18"/>
          <p:cNvPicPr preferRelativeResize="0"/>
          <p:nvPr/>
        </p:nvPicPr>
        <p:blipFill rotWithShape="1">
          <a:blip r:embed="rId4">
            <a:alphaModFix/>
          </a:blip>
          <a:srcRect/>
          <a:stretch/>
        </p:blipFill>
        <p:spPr>
          <a:xfrm>
            <a:off x="5856394" y="1850240"/>
            <a:ext cx="3899335" cy="2739988"/>
          </a:xfrm>
          <a:prstGeom prst="rect">
            <a:avLst/>
          </a:prstGeom>
          <a:noFill/>
          <a:ln>
            <a:noFill/>
          </a:ln>
        </p:spPr>
      </p:pic>
      <p:pic>
        <p:nvPicPr>
          <p:cNvPr id="318" name="Google Shape;318;p18"/>
          <p:cNvPicPr preferRelativeResize="0"/>
          <p:nvPr/>
        </p:nvPicPr>
        <p:blipFill rotWithShape="1">
          <a:blip r:embed="rId5">
            <a:alphaModFix/>
          </a:blip>
          <a:srcRect t="19973"/>
          <a:stretch/>
        </p:blipFill>
        <p:spPr>
          <a:xfrm>
            <a:off x="5411903" y="1312298"/>
            <a:ext cx="4788319" cy="516979"/>
          </a:xfrm>
          <a:prstGeom prst="rect">
            <a:avLst/>
          </a:prstGeom>
          <a:noFill/>
          <a:ln>
            <a:noFill/>
          </a:ln>
        </p:spPr>
      </p:pic>
      <p:sp>
        <p:nvSpPr>
          <p:cNvPr id="319" name="Google Shape;319;p18"/>
          <p:cNvSpPr txBox="1"/>
          <p:nvPr/>
        </p:nvSpPr>
        <p:spPr>
          <a:xfrm>
            <a:off x="6291693" y="4854523"/>
            <a:ext cx="325745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クリーンスポーツエピソード</a:t>
            </a:r>
            <a:endParaRPr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シナリオムービークリップ</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2" name="Google Shape;65;p1">
            <a:extLst>
              <a:ext uri="{FF2B5EF4-FFF2-40B4-BE49-F238E27FC236}">
                <a16:creationId xmlns:a16="http://schemas.microsoft.com/office/drawing/2014/main" id="{92D3FB6D-E494-4789-12A4-7452DF03C063}"/>
              </a:ext>
            </a:extLst>
          </p:cNvPr>
          <p:cNvPicPr preferRelativeResize="0"/>
          <p:nvPr/>
        </p:nvPicPr>
        <p:blipFill rotWithShape="1">
          <a:blip r:embed="rId6">
            <a:alphaModFix/>
          </a:blip>
          <a:srcRect l="9131" t="54364" r="54141" b="8768"/>
          <a:stretch/>
        </p:blipFill>
        <p:spPr>
          <a:xfrm>
            <a:off x="6307922" y="5629621"/>
            <a:ext cx="1175643" cy="513662"/>
          </a:xfrm>
          <a:prstGeom prst="rect">
            <a:avLst/>
          </a:prstGeom>
          <a:noFill/>
          <a:ln>
            <a:noFill/>
          </a:ln>
        </p:spPr>
      </p:pic>
      <p:pic>
        <p:nvPicPr>
          <p:cNvPr id="3" name="Google Shape;65;p1">
            <a:extLst>
              <a:ext uri="{FF2B5EF4-FFF2-40B4-BE49-F238E27FC236}">
                <a16:creationId xmlns:a16="http://schemas.microsoft.com/office/drawing/2014/main" id="{1CF9597B-2A41-5409-17B8-7FAAD395C210}"/>
              </a:ext>
            </a:extLst>
          </p:cNvPr>
          <p:cNvPicPr preferRelativeResize="0"/>
          <p:nvPr/>
        </p:nvPicPr>
        <p:blipFill rotWithShape="1">
          <a:blip r:embed="rId6">
            <a:alphaModFix/>
          </a:blip>
          <a:srcRect l="20976" t="17343" r="20976" b="45636"/>
          <a:stretch/>
        </p:blipFill>
        <p:spPr>
          <a:xfrm>
            <a:off x="4237907" y="5628560"/>
            <a:ext cx="1858092" cy="515784"/>
          </a:xfrm>
          <a:prstGeom prst="rect">
            <a:avLst/>
          </a:prstGeom>
          <a:noFill/>
          <a:ln>
            <a:noFill/>
          </a:ln>
        </p:spPr>
      </p:pic>
      <p:sp>
        <p:nvSpPr>
          <p:cNvPr id="4" name="Google Shape;319;p18">
            <a:extLst>
              <a:ext uri="{FF2B5EF4-FFF2-40B4-BE49-F238E27FC236}">
                <a16:creationId xmlns:a16="http://schemas.microsoft.com/office/drawing/2014/main" id="{FCAD73DD-924C-30C4-0066-0472DB97E6B1}"/>
              </a:ext>
            </a:extLst>
          </p:cNvPr>
          <p:cNvSpPr txBox="1"/>
          <p:nvPr/>
        </p:nvSpPr>
        <p:spPr>
          <a:xfrm>
            <a:off x="4568757" y="6192333"/>
            <a:ext cx="3054485" cy="26157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協力：日本アンチドーピング機構（</a:t>
            </a:r>
            <a:r>
              <a:rPr lang="en-US" altLang="ja-JP"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a:t>
            </a:r>
            <a:r>
              <a:rPr lang="ja-JP" altLang="en-US"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endParaRPr sz="11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 name="Google Shape;319;p18">
            <a:extLst>
              <a:ext uri="{FF2B5EF4-FFF2-40B4-BE49-F238E27FC236}">
                <a16:creationId xmlns:a16="http://schemas.microsoft.com/office/drawing/2014/main" id="{E64D6A7E-6F22-0610-442D-F69614721862}"/>
              </a:ext>
            </a:extLst>
          </p:cNvPr>
          <p:cNvSpPr txBox="1"/>
          <p:nvPr/>
        </p:nvSpPr>
        <p:spPr>
          <a:xfrm>
            <a:off x="4640580" y="6599549"/>
            <a:ext cx="757027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altLang="ja-JP" sz="1000" dirty="0">
                <a:latin typeface="BIZ UDPゴシック" panose="020B0400000000000000" pitchFamily="50" charset="-128"/>
                <a:ea typeface="BIZ UDPゴシック" panose="020B0400000000000000" pitchFamily="50" charset="-128"/>
              </a:rPr>
              <a:t>※</a:t>
            </a:r>
            <a:r>
              <a:rPr lang="ja-JP" altLang="en-US"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本資料の内容は著作権法により保護されています。無断での改変、を禁じます。ご理解とご協力をお願いいたします。</a:t>
            </a:r>
            <a:endParaRPr sz="10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p:nvPr/>
        </p:nvSpPr>
        <p:spPr>
          <a:xfrm>
            <a:off x="1409136" y="2159699"/>
            <a:ext cx="648992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❶ </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6" name="Google Shape;4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47" name="Google Shape;47;p2"/>
          <p:cNvSpPr txBox="1"/>
          <p:nvPr/>
        </p:nvSpPr>
        <p:spPr>
          <a:xfrm>
            <a:off x="1409136" y="3206880"/>
            <a:ext cx="843154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❷ </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競技レベルと役割に応じた教育</a:t>
            </a:r>
            <a:endParaRPr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48" name="Google Shape;48;p2"/>
          <p:cNvSpPr txBox="1"/>
          <p:nvPr/>
        </p:nvSpPr>
        <p:spPr>
          <a:xfrm>
            <a:off x="1409135" y="1306421"/>
            <a:ext cx="2629465"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49" name="Google Shape;49;p2"/>
          <p:cNvSpPr txBox="1"/>
          <p:nvPr/>
        </p:nvSpPr>
        <p:spPr>
          <a:xfrm>
            <a:off x="1409136" y="4254021"/>
            <a:ext cx="72418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❸</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 クリーンスポーツの重要性</a:t>
            </a:r>
            <a:endParaRPr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0" name="Google Shape;50;p2"/>
          <p:cNvSpPr txBox="1"/>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1</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3"/>
          <p:cNvSpPr txBox="1"/>
          <p:nvPr/>
        </p:nvSpPr>
        <p:spPr>
          <a:xfrm>
            <a:off x="1409137" y="2159699"/>
            <a:ext cx="648992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❶ </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57" name="Google Shape;57;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58" name="Google Shape;58;p3"/>
          <p:cNvSpPr txBox="1"/>
          <p:nvPr/>
        </p:nvSpPr>
        <p:spPr>
          <a:xfrm>
            <a:off x="1409137" y="3206880"/>
            <a:ext cx="8409777"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chemeClr val="bg1">
                    <a:lumMod val="75000"/>
                  </a:schemeClr>
                </a:solidFill>
                <a:latin typeface="BIZ UDPゴシック" panose="020B0400000000000000" pitchFamily="50" charset="-128"/>
                <a:ea typeface="BIZ UDPゴシック" panose="020B0400000000000000" pitchFamily="50" charset="-128"/>
                <a:sym typeface="Arial"/>
              </a:rPr>
              <a:t>❷ 競技レベルと役割に応じた教育</a:t>
            </a:r>
            <a:endParaRPr sz="1400" b="0" i="0" u="none" strike="noStrike" cap="none" dirty="0">
              <a:solidFill>
                <a:schemeClr val="bg1">
                  <a:lumMod val="75000"/>
                </a:schemeClr>
              </a:solidFill>
              <a:latin typeface="BIZ UDPゴシック" panose="020B0400000000000000" pitchFamily="50" charset="-128"/>
              <a:ea typeface="BIZ UDPゴシック" panose="020B0400000000000000" pitchFamily="50" charset="-128"/>
              <a:sym typeface="Arial"/>
            </a:endParaRPr>
          </a:p>
        </p:txBody>
      </p:sp>
      <p:sp>
        <p:nvSpPr>
          <p:cNvPr id="59" name="Google Shape;59;p3"/>
          <p:cNvSpPr txBox="1"/>
          <p:nvPr/>
        </p:nvSpPr>
        <p:spPr>
          <a:xfrm>
            <a:off x="1409137" y="1306421"/>
            <a:ext cx="262946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60" name="Google Shape;60;p3"/>
          <p:cNvSpPr txBox="1"/>
          <p:nvPr/>
        </p:nvSpPr>
        <p:spPr>
          <a:xfrm>
            <a:off x="1409136" y="4254021"/>
            <a:ext cx="72418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chemeClr val="bg1">
                    <a:lumMod val="75000"/>
                  </a:schemeClr>
                </a:solidFill>
                <a:latin typeface="BIZ UDPゴシック" panose="020B0400000000000000" pitchFamily="50" charset="-128"/>
                <a:ea typeface="BIZ UDPゴシック" panose="020B0400000000000000" pitchFamily="50" charset="-128"/>
                <a:sym typeface="Arial"/>
              </a:rPr>
              <a:t>❸ クリーンスポーツの重要性</a:t>
            </a:r>
            <a:endParaRPr sz="4000" b="1" i="0" u="none" strike="noStrike" cap="none" dirty="0">
              <a:solidFill>
                <a:schemeClr val="bg1">
                  <a:lumMod val="75000"/>
                </a:schemeClr>
              </a:solidFill>
              <a:latin typeface="BIZ UDPゴシック" panose="020B0400000000000000" pitchFamily="50" charset="-128"/>
              <a:ea typeface="BIZ UDPゴシック" panose="020B0400000000000000" pitchFamily="50" charset="-128"/>
              <a:sym typeface="Arial"/>
            </a:endParaRPr>
          </a:p>
        </p:txBody>
      </p:sp>
      <p:sp>
        <p:nvSpPr>
          <p:cNvPr id="61" name="Google Shape;61;p3"/>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2</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p:nvPr/>
        </p:nvSpPr>
        <p:spPr>
          <a:xfrm>
            <a:off x="911225" y="2680369"/>
            <a:ext cx="10369550" cy="2215951"/>
          </a:xfrm>
          <a:prstGeom prst="rect">
            <a:avLst/>
          </a:prstGeom>
          <a:solidFill>
            <a:srgbClr val="C0E4F5">
              <a:alpha val="49803"/>
            </a:srgbClr>
          </a:solid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0"/>
              </a:spcAft>
              <a:buClr>
                <a:srgbClr val="000000"/>
              </a:buClr>
              <a:buSzPts val="2800"/>
              <a:buFont typeface="Noto Sans Symbols"/>
              <a:buChar char="●"/>
            </a:pP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「する」「みる」「</a:t>
            </a:r>
            <a:r>
              <a:rPr lang="ja-JP" altLang="en-US" sz="3600" b="1" dirty="0">
                <a:solidFill>
                  <a:srgbClr val="FF6600"/>
                </a:solidFill>
                <a:latin typeface="BIZ UDPゴシック" panose="020B0400000000000000" pitchFamily="50" charset="-128"/>
                <a:ea typeface="BIZ UDPゴシック" panose="020B0400000000000000" pitchFamily="50" charset="-128"/>
              </a:rPr>
              <a:t>支える</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a:t>
            </a:r>
            <a:r>
              <a:rPr lang="ja-JP" altLang="en-US" sz="3600" b="1" dirty="0">
                <a:solidFill>
                  <a:srgbClr val="FF6600"/>
                </a:solidFill>
                <a:latin typeface="BIZ UDPゴシック" panose="020B0400000000000000" pitchFamily="50" charset="-128"/>
                <a:ea typeface="BIZ UDPゴシック" panose="020B0400000000000000" pitchFamily="50" charset="-128"/>
              </a:rPr>
              <a:t>知る</a:t>
            </a:r>
            <a:r>
              <a:rPr lang="ja-JP" sz="36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など、スポーツとのさまざまな関わり方を通して実現できそうな価値をあげてみよう。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457200" marR="0" lvl="0" indent="-457200" algn="l" rtl="0">
              <a:lnSpc>
                <a:spcPct val="150000"/>
              </a:lnSpc>
              <a:spcBef>
                <a:spcPts val="0"/>
              </a:spcBef>
              <a:spcAft>
                <a:spcPts val="0"/>
              </a:spcAft>
              <a:buClr>
                <a:srgbClr val="000000"/>
              </a:buClr>
              <a:buSzPts val="2800"/>
              <a:buFont typeface="Noto Sans Symbols"/>
              <a:buChar char="●"/>
            </a:pPr>
            <a:r>
              <a:rPr lang="ja-JP" altLang="en-US"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できれば、</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自分の経験を踏まえて</a:t>
            </a:r>
            <a:r>
              <a:rPr lang="ja-JP" altLang="en-US" sz="2800" dirty="0">
                <a:latin typeface="BIZ UDPゴシック" panose="020B0400000000000000" pitchFamily="50" charset="-128"/>
                <a:ea typeface="BIZ UDPゴシック" panose="020B0400000000000000" pitchFamily="50" charset="-128"/>
              </a:rPr>
              <a:t>答えて</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みよう。</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8" name="Google Shape;68;p4"/>
          <p:cNvSpPr txBox="1"/>
          <p:nvPr/>
        </p:nvSpPr>
        <p:spPr>
          <a:xfrm>
            <a:off x="911225" y="1936037"/>
            <a:ext cx="518477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スポーツを・・・</a:t>
            </a:r>
            <a:endParaRPr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69" name="Google Shape;69;p4"/>
          <p:cNvSpPr txBox="1">
            <a:spLocks noGrp="1"/>
          </p:cNvSpPr>
          <p:nvPr>
            <p:ph type="sldNum" idx="12"/>
          </p:nvPr>
        </p:nvSpPr>
        <p:spPr>
          <a:xfrm>
            <a:off x="11572875" y="6492875"/>
            <a:ext cx="6858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3</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70" name="Google Shape;70;p4"/>
          <p:cNvSpPr txBox="1"/>
          <p:nvPr/>
        </p:nvSpPr>
        <p:spPr>
          <a:xfrm>
            <a:off x="4549942" y="492780"/>
            <a:ext cx="309211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スポーツの価値</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nvGrpSpPr>
          <p:cNvPr id="71" name="Google Shape;71;p4"/>
          <p:cNvGrpSpPr/>
          <p:nvPr/>
        </p:nvGrpSpPr>
        <p:grpSpPr>
          <a:xfrm>
            <a:off x="10091930" y="569724"/>
            <a:ext cx="1067969" cy="369332"/>
            <a:chOff x="10142730" y="646668"/>
            <a:chExt cx="1067969" cy="369332"/>
          </a:xfrm>
        </p:grpSpPr>
        <p:pic>
          <p:nvPicPr>
            <p:cNvPr id="72" name="Google Shape;72;p4" descr="アイコン&#10;&#10;自動的に生成された説明"/>
            <p:cNvPicPr preferRelativeResize="0"/>
            <p:nvPr/>
          </p:nvPicPr>
          <p:blipFill rotWithShape="1">
            <a:blip r:embed="rId3">
              <a:alphaModFix/>
            </a:blip>
            <a:srcRect/>
            <a:stretch/>
          </p:blipFill>
          <p:spPr>
            <a:xfrm>
              <a:off x="10142730" y="686575"/>
              <a:ext cx="402840" cy="289518"/>
            </a:xfrm>
            <a:prstGeom prst="rect">
              <a:avLst/>
            </a:prstGeom>
            <a:noFill/>
            <a:ln>
              <a:noFill/>
            </a:ln>
          </p:spPr>
        </p:pic>
        <p:sp>
          <p:nvSpPr>
            <p:cNvPr id="73" name="Google Shape;73;p4"/>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P1</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74" name="Google Shape;74;p4"/>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75" name="Google Shape;75;p4"/>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5"/>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4</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82" name="Google Shape;82;p5"/>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01" name="Google Shape;101;p5"/>
          <p:cNvSpPr txBox="1"/>
          <p:nvPr/>
        </p:nvSpPr>
        <p:spPr>
          <a:xfrm>
            <a:off x="759239" y="5928909"/>
            <a:ext cx="1089695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JADA(online) </a:t>
            </a:r>
            <a:r>
              <a:rPr lang="ja-JP" sz="1200" b="0" i="0" u="sng" strike="noStrike" cap="none" dirty="0">
                <a:solidFill>
                  <a:schemeClr val="dk1"/>
                </a:solidFill>
                <a:latin typeface="BIZ UDPゴシック" panose="020B0400000000000000" pitchFamily="50" charset="-128"/>
                <a:ea typeface="BIZ UDPゴシック" panose="020B0400000000000000" pitchFamily="50" charset="-128"/>
                <a:sym typeface="Arial"/>
                <a:hlinkClick r:id="rId3">
                  <a:extLst>
                    <a:ext uri="{A12FA001-AC4F-418D-AE19-62706E023703}">
                      <ahyp:hlinkClr xmlns:ahyp="http://schemas.microsoft.com/office/drawing/2018/hyperlinkcolor" val="tx"/>
                    </a:ext>
                  </a:extLst>
                </a:hlinkClick>
              </a:rPr>
              <a:t>スポーツの価値</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 IOC (online）</a:t>
            </a:r>
            <a:r>
              <a:rPr lang="ja-JP" sz="1200" b="0" i="0" u="sng" strike="noStrike" cap="none" dirty="0">
                <a:solidFill>
                  <a:schemeClr val="dk1"/>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Olympic Values Education Programme</a:t>
            </a: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；日本パラリンピック委員会(online）</a:t>
            </a:r>
            <a:r>
              <a:rPr lang="ja-JP" sz="1200" b="0" i="0" u="sng" strike="noStrike" cap="none" dirty="0">
                <a:solidFill>
                  <a:schemeClr val="dk1"/>
                </a:solidFill>
                <a:latin typeface="BIZ UDPゴシック" panose="020B0400000000000000" pitchFamily="50" charset="-128"/>
                <a:ea typeface="BIZ UDPゴシック" panose="020B0400000000000000" pitchFamily="50" charset="-128"/>
                <a:sym typeface="Arial"/>
                <a:hlinkClick r:id="rId5">
                  <a:extLst>
                    <a:ext uri="{A12FA001-AC4F-418D-AE19-62706E023703}">
                      <ahyp:hlinkClr xmlns:ahyp="http://schemas.microsoft.com/office/drawing/2018/hyperlinkcolor" val="tx"/>
                    </a:ext>
                  </a:extLst>
                </a:hlinkClick>
              </a:rPr>
              <a:t>パラリンピックの価値</a:t>
            </a:r>
            <a:endParaRPr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；UNESCO (online) </a:t>
            </a:r>
            <a:r>
              <a:rPr lang="ja-JP" sz="1200" b="0" i="0" u="sng" strike="noStrike" cap="none" dirty="0">
                <a:solidFill>
                  <a:schemeClr val="dk1"/>
                </a:solidFill>
                <a:latin typeface="BIZ UDPゴシック" panose="020B0400000000000000" pitchFamily="50" charset="-128"/>
                <a:ea typeface="BIZ UDPゴシック" panose="020B0400000000000000" pitchFamily="50" charset="-128"/>
                <a:sym typeface="Arial"/>
                <a:hlinkClick r:id="rId6">
                  <a:extLst>
                    <a:ext uri="{A12FA001-AC4F-418D-AE19-62706E023703}">
                      <ahyp:hlinkClr xmlns:ahyp="http://schemas.microsoft.com/office/drawing/2018/hyperlinkcolor" val="tx"/>
                    </a:ext>
                  </a:extLst>
                </a:hlinkClick>
              </a:rPr>
              <a:t>Sport values in every classroom: teaching respect, equity and inclusion to 8-12 year-old students</a:t>
            </a:r>
            <a:endParaRPr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02" name="Google Shape;102;p5"/>
          <p:cNvSpPr txBox="1"/>
          <p:nvPr/>
        </p:nvSpPr>
        <p:spPr>
          <a:xfrm>
            <a:off x="2115672" y="492780"/>
            <a:ext cx="7960654"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スポーツを通</a:t>
            </a:r>
            <a:r>
              <a:rPr lang="ja-JP" altLang="en-US" sz="2800" b="1" dirty="0">
                <a:solidFill>
                  <a:srgbClr val="437DA8"/>
                </a:solidFill>
                <a:latin typeface="BIZ UDPゴシック" panose="020B0400000000000000" pitchFamily="50" charset="-128"/>
                <a:ea typeface="BIZ UDPゴシック" panose="020B0400000000000000" pitchFamily="50" charset="-128"/>
              </a:rPr>
              <a:t>し</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て</a:t>
            </a: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実現できる多様な価値</a:t>
            </a:r>
            <a:endParaRPr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03" name="Google Shape;10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ja-JP" sz="1100" dirty="0">
                <a:latin typeface="BIZ UDPゴシック" panose="020B0400000000000000" pitchFamily="50" charset="-128"/>
                <a:ea typeface="BIZ UDPゴシック" panose="020B0400000000000000" pitchFamily="50" charset="-128"/>
                <a:sym typeface="Arial"/>
              </a:rPr>
              <a:t>©UNIVAS アンチ・ドーピング教育</a:t>
            </a:r>
            <a:endParaRPr dirty="0">
              <a:latin typeface="BIZ UDPゴシック" panose="020B0400000000000000" pitchFamily="50" charset="-128"/>
              <a:ea typeface="BIZ UDPゴシック" panose="020B0400000000000000" pitchFamily="50" charset="-128"/>
              <a:sym typeface="Arial"/>
            </a:endParaRPr>
          </a:p>
        </p:txBody>
      </p:sp>
      <p:pic>
        <p:nvPicPr>
          <p:cNvPr id="2" name="図 1" descr="図形&#10;&#10;低い精度で自動的に生成された説明">
            <a:extLst>
              <a:ext uri="{FF2B5EF4-FFF2-40B4-BE49-F238E27FC236}">
                <a16:creationId xmlns:a16="http://schemas.microsoft.com/office/drawing/2014/main" id="{4A4BFDC3-98EE-6F23-FEF1-930B4911F633}"/>
              </a:ext>
            </a:extLst>
          </p:cNvPr>
          <p:cNvPicPr>
            <a:picLocks noChangeAspect="1"/>
          </p:cNvPicPr>
          <p:nvPr/>
        </p:nvPicPr>
        <p:blipFill>
          <a:blip r:embed="rId7"/>
          <a:stretch>
            <a:fillRect/>
          </a:stretch>
        </p:blipFill>
        <p:spPr>
          <a:xfrm>
            <a:off x="1413568" y="1015960"/>
            <a:ext cx="2676376" cy="2676376"/>
          </a:xfrm>
          <a:prstGeom prst="rect">
            <a:avLst/>
          </a:prstGeom>
        </p:spPr>
      </p:pic>
      <p:pic>
        <p:nvPicPr>
          <p:cNvPr id="3" name="図 2" descr="アイコン&#10;&#10;低い精度で自動的に生成された説明">
            <a:extLst>
              <a:ext uri="{FF2B5EF4-FFF2-40B4-BE49-F238E27FC236}">
                <a16:creationId xmlns:a16="http://schemas.microsoft.com/office/drawing/2014/main" id="{CA8F7F04-3F37-4541-A4EB-172D277B2270}"/>
              </a:ext>
            </a:extLst>
          </p:cNvPr>
          <p:cNvPicPr>
            <a:picLocks noChangeAspect="1"/>
          </p:cNvPicPr>
          <p:nvPr/>
        </p:nvPicPr>
        <p:blipFill>
          <a:blip r:embed="rId8"/>
          <a:stretch>
            <a:fillRect/>
          </a:stretch>
        </p:blipFill>
        <p:spPr>
          <a:xfrm>
            <a:off x="4757812" y="1015960"/>
            <a:ext cx="2676376" cy="2676376"/>
          </a:xfrm>
          <a:prstGeom prst="rect">
            <a:avLst/>
          </a:prstGeom>
        </p:spPr>
      </p:pic>
      <p:pic>
        <p:nvPicPr>
          <p:cNvPr id="4" name="図 3" descr="ロゴ が含まれている画像&#10;&#10;自動的に生成された説明">
            <a:extLst>
              <a:ext uri="{FF2B5EF4-FFF2-40B4-BE49-F238E27FC236}">
                <a16:creationId xmlns:a16="http://schemas.microsoft.com/office/drawing/2014/main" id="{5E1A3562-05FE-8BD4-C180-283AD1F055BB}"/>
              </a:ext>
            </a:extLst>
          </p:cNvPr>
          <p:cNvPicPr>
            <a:picLocks noChangeAspect="1"/>
          </p:cNvPicPr>
          <p:nvPr/>
        </p:nvPicPr>
        <p:blipFill>
          <a:blip r:embed="rId9"/>
          <a:stretch>
            <a:fillRect/>
          </a:stretch>
        </p:blipFill>
        <p:spPr>
          <a:xfrm>
            <a:off x="8153400" y="1015960"/>
            <a:ext cx="2676376" cy="2676376"/>
          </a:xfrm>
          <a:prstGeom prst="rect">
            <a:avLst/>
          </a:prstGeom>
        </p:spPr>
      </p:pic>
      <p:pic>
        <p:nvPicPr>
          <p:cNvPr id="5" name="図 4" descr="アイコン&#10;&#10;自動的に生成された説明">
            <a:extLst>
              <a:ext uri="{FF2B5EF4-FFF2-40B4-BE49-F238E27FC236}">
                <a16:creationId xmlns:a16="http://schemas.microsoft.com/office/drawing/2014/main" id="{F0C9F091-880F-B6F8-D56A-392C0EBE431E}"/>
              </a:ext>
            </a:extLst>
          </p:cNvPr>
          <p:cNvPicPr>
            <a:picLocks noChangeAspect="1"/>
          </p:cNvPicPr>
          <p:nvPr/>
        </p:nvPicPr>
        <p:blipFill>
          <a:blip r:embed="rId10"/>
          <a:stretch>
            <a:fillRect/>
          </a:stretch>
        </p:blipFill>
        <p:spPr>
          <a:xfrm>
            <a:off x="1416651" y="3388025"/>
            <a:ext cx="2676376" cy="2676376"/>
          </a:xfrm>
          <a:prstGeom prst="rect">
            <a:avLst/>
          </a:prstGeom>
        </p:spPr>
      </p:pic>
      <p:pic>
        <p:nvPicPr>
          <p:cNvPr id="6" name="図 5" descr="アイコン&#10;&#10;自動的に生成された説明">
            <a:extLst>
              <a:ext uri="{FF2B5EF4-FFF2-40B4-BE49-F238E27FC236}">
                <a16:creationId xmlns:a16="http://schemas.microsoft.com/office/drawing/2014/main" id="{FAE79BBD-539B-75F6-D775-48DD25534BF6}"/>
              </a:ext>
            </a:extLst>
          </p:cNvPr>
          <p:cNvPicPr>
            <a:picLocks noChangeAspect="1"/>
          </p:cNvPicPr>
          <p:nvPr/>
        </p:nvPicPr>
        <p:blipFill>
          <a:blip r:embed="rId11"/>
          <a:stretch>
            <a:fillRect/>
          </a:stretch>
        </p:blipFill>
        <p:spPr>
          <a:xfrm>
            <a:off x="4757812" y="3320279"/>
            <a:ext cx="2676376" cy="2676376"/>
          </a:xfrm>
          <a:prstGeom prst="rect">
            <a:avLst/>
          </a:prstGeom>
        </p:spPr>
      </p:pic>
      <p:pic>
        <p:nvPicPr>
          <p:cNvPr id="7" name="図 6" descr="アイコン&#10;&#10;自動的に生成された説明">
            <a:extLst>
              <a:ext uri="{FF2B5EF4-FFF2-40B4-BE49-F238E27FC236}">
                <a16:creationId xmlns:a16="http://schemas.microsoft.com/office/drawing/2014/main" id="{BC779D12-E1C5-F364-244D-0F4670EA598C}"/>
              </a:ext>
            </a:extLst>
          </p:cNvPr>
          <p:cNvPicPr>
            <a:picLocks noChangeAspect="1"/>
          </p:cNvPicPr>
          <p:nvPr/>
        </p:nvPicPr>
        <p:blipFill>
          <a:blip r:embed="rId12"/>
          <a:stretch>
            <a:fillRect/>
          </a:stretch>
        </p:blipFill>
        <p:spPr>
          <a:xfrm>
            <a:off x="8287139" y="3320279"/>
            <a:ext cx="2676376" cy="26763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p:nvPr/>
        </p:nvSpPr>
        <p:spPr>
          <a:xfrm>
            <a:off x="916941" y="2305536"/>
            <a:ext cx="10363834" cy="2123618"/>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スポーツの、そして個々人の</a:t>
            </a:r>
            <a:br>
              <a:rPr lang="ja-JP" sz="28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が守られ、</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お互いに良い影響を与え合っている状態</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0" name="Google Shape;110;p6"/>
          <p:cNvSpPr txBox="1"/>
          <p:nvPr/>
        </p:nvSpPr>
        <p:spPr>
          <a:xfrm>
            <a:off x="911224" y="1668798"/>
            <a:ext cx="50376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1" name="Google Shape;111;p6"/>
          <p:cNvSpPr txBox="1"/>
          <p:nvPr/>
        </p:nvSpPr>
        <p:spPr>
          <a:xfrm>
            <a:off x="1334029" y="3010424"/>
            <a:ext cx="3805862"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インテグリティ</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2" name="Google Shape;112;p6"/>
          <p:cNvSpPr txBox="1"/>
          <p:nvPr/>
        </p:nvSpPr>
        <p:spPr>
          <a:xfrm>
            <a:off x="911225" y="183546"/>
            <a:ext cx="9582300"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3" name="Google Shape;113;p6"/>
          <p:cNvSpPr txBox="1"/>
          <p:nvPr/>
        </p:nvSpPr>
        <p:spPr>
          <a:xfrm>
            <a:off x="911224" y="4802703"/>
            <a:ext cx="10369550"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6600"/>
              </a:buClr>
              <a:buSzPts val="2000"/>
              <a:buFont typeface="Arial"/>
              <a:buNone/>
            </a:pPr>
            <a:r>
              <a:rPr lang="ja-JP" sz="2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スポーツ・インテグリティ</a:t>
            </a:r>
            <a:r>
              <a:rPr lang="ja-JP" sz="2000" b="0" i="0" u="none" strike="noStrike" cap="none" dirty="0">
                <a:solidFill>
                  <a:srgbClr val="FF6600"/>
                </a:solidFill>
                <a:latin typeface="BIZ UDPゴシック" panose="020B0400000000000000" pitchFamily="50" charset="-128"/>
                <a:ea typeface="BIZ UDPゴシック" panose="020B0400000000000000" pitchFamily="50" charset="-128"/>
                <a:sym typeface="Arial"/>
              </a:rPr>
              <a:t>（sports integrity）</a:t>
            </a:r>
            <a:r>
              <a:rPr lang="ja-JP" sz="2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とは？</a:t>
            </a:r>
            <a:endParaRPr sz="2000" b="1" i="0" u="none" strike="noStrike" cap="none" dirty="0">
              <a:solidFill>
                <a:srgbClr val="FF6600"/>
              </a:solidFill>
              <a:latin typeface="BIZ UDPゴシック" panose="020B0400000000000000" pitchFamily="50" charset="-128"/>
              <a:ea typeface="BIZ UDPゴシック" panose="020B0400000000000000" pitchFamily="50" charset="-128"/>
              <a:sym typeface="Arial"/>
            </a:endParaRPr>
          </a:p>
          <a:p>
            <a:pPr lvl="0">
              <a:buSzPts val="1800"/>
            </a:pPr>
            <a:r>
              <a:rPr lang="ja-JP" altLang="en-US" sz="1600" dirty="0">
                <a:latin typeface="BIZ UDPゴシック" panose="020B0400000000000000" pitchFamily="50" charset="-128"/>
                <a:ea typeface="BIZ UDPゴシック" panose="020B0400000000000000" pitchFamily="50" charset="-128"/>
              </a:rPr>
              <a:t>・スポーツ・インテグリティとは、スポーツの基本的な価値を守り、公正性と信頼性を維持することを指します。</a:t>
            </a:r>
            <a:endParaRPr lang="en-US" altLang="ja-JP" sz="1600" dirty="0">
              <a:latin typeface="BIZ UDPゴシック" panose="020B0400000000000000" pitchFamily="50" charset="-128"/>
              <a:ea typeface="BIZ UDPゴシック" panose="020B0400000000000000" pitchFamily="50" charset="-128"/>
            </a:endParaRPr>
          </a:p>
          <a:p>
            <a:pPr lvl="0">
              <a:buSzPts val="1800"/>
            </a:pPr>
            <a:r>
              <a:rPr lang="ja-JP" altLang="en-US" sz="1600" dirty="0">
                <a:latin typeface="BIZ UDPゴシック" panose="020B0400000000000000" pitchFamily="50" charset="-128"/>
                <a:ea typeface="BIZ UDPゴシック" panose="020B0400000000000000" pitchFamily="50" charset="-128"/>
              </a:rPr>
              <a:t>・これは、競技ルールに基づいた公平性、チームワーク、努力の価値を尊重し、</a:t>
            </a:r>
            <a:endParaRPr lang="en-US" altLang="ja-JP" sz="1600" dirty="0">
              <a:latin typeface="BIZ UDPゴシック" panose="020B0400000000000000" pitchFamily="50" charset="-128"/>
              <a:ea typeface="BIZ UDPゴシック" panose="020B0400000000000000" pitchFamily="50" charset="-128"/>
            </a:endParaRPr>
          </a:p>
          <a:p>
            <a:pPr lvl="0">
              <a:buSzPts val="1800"/>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すべてのアスリートが同じ条件で競える環境を整えることを求めるものです。</a:t>
            </a:r>
            <a:endParaRPr lang="en-US" altLang="ja-JP" sz="1600" dirty="0">
              <a:latin typeface="BIZ UDPゴシック" panose="020B0400000000000000" pitchFamily="50" charset="-128"/>
              <a:ea typeface="BIZ UDPゴシック" panose="020B0400000000000000" pitchFamily="50" charset="-128"/>
            </a:endParaRPr>
          </a:p>
          <a:p>
            <a:pPr lvl="0">
              <a:buSzPts val="1800"/>
            </a:pPr>
            <a:r>
              <a:rPr lang="ja-JP" altLang="en-US" sz="1600" dirty="0">
                <a:latin typeface="BIZ UDPゴシック" panose="020B0400000000000000" pitchFamily="50" charset="-128"/>
                <a:ea typeface="BIZ UDPゴシック" panose="020B0400000000000000" pitchFamily="50" charset="-128"/>
              </a:rPr>
              <a:t>・スポーツ・インテグリティを脅かす主な要因として、ドーピング、八百長、暴力、人種差別など、</a:t>
            </a:r>
            <a:r>
              <a:rPr lang="en-US" altLang="ja-JP" sz="1600" dirty="0">
                <a:latin typeface="BIZ UDPゴシック" panose="020B0400000000000000" pitchFamily="50" charset="-128"/>
                <a:ea typeface="BIZ UDPゴシック" panose="020B0400000000000000" pitchFamily="50" charset="-128"/>
              </a:rPr>
              <a:t>10</a:t>
            </a:r>
            <a:r>
              <a:rPr lang="ja-JP" altLang="en-US" sz="1600" dirty="0">
                <a:latin typeface="BIZ UDPゴシック" panose="020B0400000000000000" pitchFamily="50" charset="-128"/>
                <a:ea typeface="BIZ UDPゴシック" panose="020B0400000000000000" pitchFamily="50" charset="-128"/>
              </a:rPr>
              <a:t>項目が挙げられて</a:t>
            </a:r>
            <a:endParaRPr lang="en-US" altLang="ja-JP" sz="1600" dirty="0">
              <a:latin typeface="BIZ UDPゴシック" panose="020B0400000000000000" pitchFamily="50" charset="-128"/>
              <a:ea typeface="BIZ UDPゴシック" panose="020B0400000000000000" pitchFamily="50" charset="-128"/>
            </a:endParaRPr>
          </a:p>
          <a:p>
            <a:pPr lvl="0">
              <a:buSzPts val="1800"/>
            </a:pPr>
            <a:r>
              <a:rPr lang="ja-JP" altLang="en-US" sz="1600" dirty="0">
                <a:latin typeface="BIZ UDPゴシック" panose="020B0400000000000000" pitchFamily="50" charset="-128"/>
                <a:ea typeface="BIZ UDPゴシック" panose="020B0400000000000000" pitchFamily="50" charset="-128"/>
              </a:rPr>
              <a:t> います。</a:t>
            </a:r>
            <a:endParaRPr sz="12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4" name="Google Shape;114;p6"/>
          <p:cNvSpPr txBox="1"/>
          <p:nvPr/>
        </p:nvSpPr>
        <p:spPr>
          <a:xfrm>
            <a:off x="5831779" y="4454385"/>
            <a:ext cx="54489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JADA(online) </a:t>
            </a:r>
            <a:r>
              <a:rPr lang="ja-JP" altLang="en-US" u="sng" dirty="0">
                <a:latin typeface="BIZ UDPゴシック" panose="020B0400000000000000" pitchFamily="50" charset="-128"/>
                <a:ea typeface="BIZ UDPゴシック" panose="020B0400000000000000" pitchFamily="50" charset="-128"/>
              </a:rPr>
              <a:t>クリーンスポーツとアンチ・ドーピング</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5" name="Google Shape;115;p6"/>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5</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16" name="Google Shape;116;p6"/>
          <p:cNvSpPr txBox="1"/>
          <p:nvPr/>
        </p:nvSpPr>
        <p:spPr>
          <a:xfrm>
            <a:off x="2839454" y="492780"/>
            <a:ext cx="651309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クリーンスポーツの理念</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17" name="Google Shape;117;p6"/>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3" name="Google Shape;114;p6">
            <a:extLst>
              <a:ext uri="{FF2B5EF4-FFF2-40B4-BE49-F238E27FC236}">
                <a16:creationId xmlns:a16="http://schemas.microsoft.com/office/drawing/2014/main" id="{C8AF79F4-8DB9-02A1-38E0-A77A67181A37}"/>
              </a:ext>
            </a:extLst>
          </p:cNvPr>
          <p:cNvSpPr txBox="1"/>
          <p:nvPr/>
        </p:nvSpPr>
        <p:spPr>
          <a:xfrm>
            <a:off x="5831779" y="5390500"/>
            <a:ext cx="5448996"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alt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(Oxford Research A/S,2010)</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grpSp>
        <p:nvGrpSpPr>
          <p:cNvPr id="123" name="Google Shape;123;p7"/>
          <p:cNvGrpSpPr/>
          <p:nvPr/>
        </p:nvGrpSpPr>
        <p:grpSpPr>
          <a:xfrm>
            <a:off x="911222" y="2427385"/>
            <a:ext cx="10369553" cy="2628399"/>
            <a:chOff x="1435069" y="2761611"/>
            <a:chExt cx="9965932" cy="2628399"/>
          </a:xfrm>
        </p:grpSpPr>
        <p:sp>
          <p:nvSpPr>
            <p:cNvPr id="124" name="Google Shape;124;p7"/>
            <p:cNvSpPr txBox="1"/>
            <p:nvPr/>
          </p:nvSpPr>
          <p:spPr>
            <a:xfrm>
              <a:off x="1435069" y="2761611"/>
              <a:ext cx="9965932" cy="2215951"/>
            </a:xfrm>
            <a:prstGeom prst="rect">
              <a:avLst/>
            </a:prstGeom>
            <a:solidFill>
              <a:srgbClr val="C0E4F5">
                <a:alpha val="49803"/>
              </a:srgbClr>
            </a:solid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スポーツのみならず</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においても、</a:t>
              </a:r>
              <a:b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br>
              <a:r>
                <a:rPr lang="ja-JP" sz="28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「スポーツの</a:t>
              </a:r>
              <a:r>
                <a:rPr lang="ja-JP" sz="32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3200" i="0" u="none" strike="noStrike" cap="none" dirty="0">
                  <a:solidFill>
                    <a:srgbClr val="FF6600"/>
                  </a:solidFill>
                  <a:latin typeface="BIZ UDPゴシック" panose="020B0400000000000000" pitchFamily="50" charset="-128"/>
                  <a:ea typeface="BIZ UDPゴシック" panose="020B0400000000000000" pitchFamily="50" charset="-128"/>
                  <a:sym typeface="Arial"/>
                </a:rPr>
                <a:t>　　　　　　 </a:t>
              </a:r>
              <a:r>
                <a:rPr lang="ja-JP" sz="32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a:t>
              </a:r>
              <a:r>
                <a:rPr lang="ja-JP" sz="28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を通</a:t>
              </a:r>
              <a:r>
                <a:rPr lang="ja-JP" altLang="en-US" sz="28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じ</a:t>
              </a:r>
              <a:r>
                <a:rPr lang="ja-JP" sz="280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て、より良い社会、未来を創る」</a:t>
              </a:r>
              <a:endParaRPr sz="280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5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役割を担う人材が育つこと目的としています。</a:t>
              </a:r>
              <a:endParaRPr sz="2800" b="0" i="0" u="none" strike="noStrike" cap="none" dirty="0">
                <a:solidFill>
                  <a:srgbClr val="FF0000"/>
                </a:solidFill>
                <a:latin typeface="BIZ UDPゴシック" panose="020B0400000000000000" pitchFamily="50" charset="-128"/>
                <a:ea typeface="BIZ UDPゴシック" panose="020B0400000000000000" pitchFamily="50" charset="-128"/>
                <a:sym typeface="Arial"/>
              </a:endParaRPr>
            </a:p>
          </p:txBody>
        </p:sp>
        <p:sp>
          <p:nvSpPr>
            <p:cNvPr id="125" name="Google Shape;125;p7"/>
            <p:cNvSpPr txBox="1"/>
            <p:nvPr/>
          </p:nvSpPr>
          <p:spPr>
            <a:xfrm>
              <a:off x="6716705" y="5082233"/>
              <a:ext cx="4684296"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ja-JP"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JADA(online) </a:t>
              </a:r>
              <a:r>
                <a:rPr lang="ja-JP" sz="1400" b="0" i="0" u="sng" strike="noStrike" cap="none" dirty="0">
                  <a:solidFill>
                    <a:srgbClr val="000000"/>
                  </a:solidFill>
                  <a:latin typeface="BIZ UDPゴシック" panose="020B0400000000000000" pitchFamily="50" charset="-128"/>
                  <a:ea typeface="BIZ UDPゴシック" panose="020B0400000000000000" pitchFamily="50" charset="-128"/>
                  <a:sym typeface="Arial"/>
                  <a:hlinkClick r:id="rId3">
                    <a:extLst>
                      <a:ext uri="{A12FA001-AC4F-418D-AE19-62706E023703}">
                        <ahyp:hlinkClr xmlns:ahyp="http://schemas.microsoft.com/office/drawing/2018/hyperlinkcolor" val="tx"/>
                      </a:ext>
                    </a:extLst>
                  </a:hlinkClick>
                </a:rPr>
                <a:t>クリーンスポーツ</a:t>
              </a:r>
              <a:r>
                <a:rPr lang="ja-JP" altLang="en-US" sz="1400" b="0" i="0" u="sng" strike="noStrike" cap="none" dirty="0">
                  <a:solidFill>
                    <a:srgbClr val="000000"/>
                  </a:solidFill>
                  <a:latin typeface="BIZ UDPゴシック" panose="020B0400000000000000" pitchFamily="50" charset="-128"/>
                  <a:ea typeface="BIZ UDPゴシック" panose="020B0400000000000000" pitchFamily="50" charset="-128"/>
                  <a:sym typeface="Arial"/>
                </a:rPr>
                <a:t>とアンチ・ドーピング</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grpSp>
      <p:sp>
        <p:nvSpPr>
          <p:cNvPr id="126" name="Google Shape;126;p7"/>
          <p:cNvSpPr txBox="1"/>
          <p:nvPr/>
        </p:nvSpPr>
        <p:spPr>
          <a:xfrm>
            <a:off x="911224" y="1668798"/>
            <a:ext cx="5451476"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ja-JP" sz="2800" b="0" i="0" u="none" strike="noStrike" cap="none" dirty="0">
                <a:solidFill>
                  <a:srgbClr val="000000"/>
                </a:solidFill>
                <a:latin typeface="BIZ UDPゴシック" panose="020B0400000000000000" pitchFamily="50" charset="-128"/>
                <a:ea typeface="BIZ UDPゴシック" panose="020B0400000000000000" pitchFamily="50" charset="-128"/>
                <a:sym typeface="Arial"/>
              </a:rPr>
              <a:t>クリーンスポーツ教育は・・・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27" name="Google Shape;127;p7"/>
          <p:cNvSpPr txBox="1"/>
          <p:nvPr/>
        </p:nvSpPr>
        <p:spPr>
          <a:xfrm>
            <a:off x="4612681" y="2450458"/>
            <a:ext cx="12105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社会</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28" name="Google Shape;128;p7"/>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6</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29" name="Google Shape;129;p7"/>
          <p:cNvSpPr txBox="1"/>
          <p:nvPr/>
        </p:nvSpPr>
        <p:spPr>
          <a:xfrm>
            <a:off x="3402093" y="3181417"/>
            <a:ext cx="1210588"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ja-JP" sz="4000" b="1" i="0" u="none" strike="noStrike" cap="none" dirty="0">
                <a:solidFill>
                  <a:srgbClr val="FF6600"/>
                </a:solidFill>
                <a:latin typeface="BIZ UDPゴシック" panose="020B0400000000000000" pitchFamily="50" charset="-128"/>
                <a:ea typeface="BIZ UDPゴシック" panose="020B0400000000000000" pitchFamily="50" charset="-128"/>
                <a:sym typeface="Arial"/>
              </a:rPr>
              <a:t>価値</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0" name="Google Shape;130;p7"/>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1" name="Google Shape;131;p7"/>
          <p:cNvSpPr txBox="1"/>
          <p:nvPr/>
        </p:nvSpPr>
        <p:spPr>
          <a:xfrm>
            <a:off x="2839454" y="492780"/>
            <a:ext cx="651309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クリーンスポーツ教育の理念</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32" name="Google Shape;132;p7"/>
          <p:cNvSpPr txBox="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1000"/>
                                        <p:tgtEl>
                                          <p:spTgt spid="1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8"/>
          <p:cNvSpPr txBox="1"/>
          <p:nvPr/>
        </p:nvSpPr>
        <p:spPr>
          <a:xfrm>
            <a:off x="1409137" y="2159699"/>
            <a:ext cx="648992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rPr>
              <a:t>❶ クリーンスポーツとは</a:t>
            </a:r>
            <a:endParaRPr sz="14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139" name="Google Shape;13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100" b="0" i="0" u="none" strike="noStrike" cap="none" dirty="0">
                <a:solidFill>
                  <a:srgbClr val="BFBFBF"/>
                </a:solidFill>
                <a:latin typeface="BIZ UDPゴシック" panose="020B0400000000000000" pitchFamily="50" charset="-128"/>
                <a:ea typeface="BIZ UDPゴシック" panose="020B0400000000000000" pitchFamily="50" charset="-128"/>
                <a:sym typeface="Arial"/>
              </a:rPr>
              <a:t>©UNIVAS アンチ・ドーピング教育</a:t>
            </a:r>
            <a:endParaRPr sz="1200" b="0"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140" name="Google Shape;140;p8"/>
          <p:cNvSpPr txBox="1"/>
          <p:nvPr/>
        </p:nvSpPr>
        <p:spPr>
          <a:xfrm>
            <a:off x="1409137" y="3206880"/>
            <a:ext cx="8126749"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0070C0"/>
                </a:solidFill>
                <a:latin typeface="BIZ UDPゴシック" panose="020B0400000000000000" pitchFamily="50" charset="-128"/>
                <a:ea typeface="BIZ UDPゴシック" panose="020B0400000000000000" pitchFamily="50" charset="-128"/>
                <a:sym typeface="Arial"/>
              </a:rPr>
              <a:t>❷ </a:t>
            </a:r>
            <a:r>
              <a:rPr lang="ja-JP"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rPr>
              <a:t>競技レベルと役割に応じた教育</a:t>
            </a:r>
            <a:endParaRPr sz="4000" b="1"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sp>
        <p:nvSpPr>
          <p:cNvPr id="141" name="Google Shape;141;p8"/>
          <p:cNvSpPr txBox="1"/>
          <p:nvPr/>
        </p:nvSpPr>
        <p:spPr>
          <a:xfrm>
            <a:off x="1409137" y="1306421"/>
            <a:ext cx="2629463"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学習</a:t>
            </a:r>
            <a:r>
              <a:rPr lang="ja-JP" altLang="en-US"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コンテンツ</a:t>
            </a:r>
            <a:endParaRPr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endParaRPr>
          </a:p>
        </p:txBody>
      </p:sp>
      <p:sp>
        <p:nvSpPr>
          <p:cNvPr id="142" name="Google Shape;142;p8"/>
          <p:cNvSpPr txBox="1"/>
          <p:nvPr/>
        </p:nvSpPr>
        <p:spPr>
          <a:xfrm>
            <a:off x="1409136" y="4254021"/>
            <a:ext cx="724188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rPr>
              <a:t>❸ クリーンスポーツの重要性</a:t>
            </a:r>
            <a:endParaRPr sz="4000" b="1" i="0" u="none" strike="noStrike" cap="none" dirty="0">
              <a:solidFill>
                <a:srgbClr val="BFBFBF"/>
              </a:solidFill>
              <a:latin typeface="BIZ UDPゴシック" panose="020B0400000000000000" pitchFamily="50" charset="-128"/>
              <a:ea typeface="BIZ UDPゴシック" panose="020B0400000000000000" pitchFamily="50" charset="-128"/>
              <a:sym typeface="Arial"/>
            </a:endParaRPr>
          </a:p>
        </p:txBody>
      </p:sp>
      <p:sp>
        <p:nvSpPr>
          <p:cNvPr id="143" name="Google Shape;143;p8"/>
          <p:cNvSpPr txBox="1"/>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7</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9"/>
          <p:cNvSpPr txBox="1">
            <a:spLocks noGrp="1"/>
          </p:cNvSpPr>
          <p:nvPr>
            <p:ph type="sldNum" idx="12"/>
          </p:nvPr>
        </p:nvSpPr>
        <p:spPr>
          <a:xfrm>
            <a:off x="9448800"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a:solidFill>
                  <a:srgbClr val="FFFFFF"/>
                </a:solidFill>
                <a:latin typeface="BIZ UDPゴシック" panose="020B0400000000000000" pitchFamily="50" charset="-128"/>
                <a:ea typeface="BIZ UDPゴシック" panose="020B0400000000000000" pitchFamily="50" charset="-128"/>
                <a:sym typeface="Arial"/>
              </a:rPr>
              <a:t>8</a:t>
            </a:fld>
            <a:endParaRPr sz="1200" b="0" i="0" u="none" strike="noStrike" cap="none" dirty="0">
              <a:solidFill>
                <a:srgbClr val="FFFFFF"/>
              </a:solidFill>
              <a:latin typeface="BIZ UDPゴシック" panose="020B0400000000000000" pitchFamily="50" charset="-128"/>
              <a:ea typeface="BIZ UDPゴシック" panose="020B0400000000000000" pitchFamily="50" charset="-128"/>
              <a:sym typeface="Arial"/>
            </a:endParaRPr>
          </a:p>
        </p:txBody>
      </p:sp>
      <p:sp>
        <p:nvSpPr>
          <p:cNvPr id="150" name="Google Shape;150;p9"/>
          <p:cNvSpPr txBox="1"/>
          <p:nvPr/>
        </p:nvSpPr>
        <p:spPr>
          <a:xfrm>
            <a:off x="911224" y="183546"/>
            <a:ext cx="10369551" cy="307777"/>
          </a:xfrm>
          <a:prstGeom prst="rect">
            <a:avLst/>
          </a:prstGeom>
          <a:solidFill>
            <a:srgbClr val="F2F2F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rgbClr val="0F2C49"/>
                </a:solidFill>
                <a:latin typeface="BIZ UDPゴシック" panose="020B0400000000000000" pitchFamily="50" charset="-128"/>
                <a:ea typeface="BIZ UDPゴシック" panose="020B0400000000000000" pitchFamily="50" charset="-128"/>
                <a:sym typeface="Arial"/>
              </a:rPr>
              <a:t>❷ 競技レベルと役割に応じた教育</a:t>
            </a:r>
            <a:endParaRPr sz="14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p:txBody>
      </p:sp>
      <p:pic>
        <p:nvPicPr>
          <p:cNvPr id="151" name="Google Shape;151;p9"/>
          <p:cNvPicPr preferRelativeResize="0"/>
          <p:nvPr/>
        </p:nvPicPr>
        <p:blipFill rotWithShape="1">
          <a:blip r:embed="rId3">
            <a:alphaModFix/>
          </a:blip>
          <a:srcRect/>
          <a:stretch/>
        </p:blipFill>
        <p:spPr>
          <a:xfrm>
            <a:off x="2740573" y="922872"/>
            <a:ext cx="6493074" cy="5302170"/>
          </a:xfrm>
          <a:prstGeom prst="rect">
            <a:avLst/>
          </a:prstGeom>
          <a:noFill/>
          <a:ln>
            <a:noFill/>
          </a:ln>
        </p:spPr>
      </p:pic>
      <p:sp>
        <p:nvSpPr>
          <p:cNvPr id="152" name="Google Shape;152;p9"/>
          <p:cNvSpPr/>
          <p:nvPr/>
        </p:nvSpPr>
        <p:spPr>
          <a:xfrm>
            <a:off x="9416811" y="5393910"/>
            <a:ext cx="1926754" cy="523220"/>
          </a:xfrm>
          <a:prstGeom prst="wedgeRoundRectCallout">
            <a:avLst>
              <a:gd name="adj1" fmla="val -64338"/>
              <a:gd name="adj2" fmla="val -11851"/>
              <a:gd name="adj3" fmla="val 16667"/>
            </a:avLst>
          </a:prstGeom>
          <a:solidFill>
            <a:srgbClr val="94C3E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BIZ UDPゴシック" panose="020B0400000000000000" pitchFamily="50" charset="-128"/>
              <a:ea typeface="BIZ UDPゴシック" panose="020B0400000000000000" pitchFamily="50" charset="-128"/>
              <a:sym typeface="Arial"/>
            </a:endParaRPr>
          </a:p>
        </p:txBody>
      </p:sp>
      <p:sp>
        <p:nvSpPr>
          <p:cNvPr id="153" name="Google Shape;153;p9"/>
          <p:cNvSpPr txBox="1"/>
          <p:nvPr/>
        </p:nvSpPr>
        <p:spPr>
          <a:xfrm>
            <a:off x="9416811" y="5503129"/>
            <a:ext cx="1926754"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RTP=Registered Testing Pool</a:t>
            </a:r>
            <a:endParaRPr sz="800" b="0" i="0" u="none" strike="noStrike" cap="none" dirty="0">
              <a:solidFill>
                <a:srgbClr val="000000"/>
              </a:solidFill>
              <a:latin typeface="BIZ UDPゴシック" panose="020B0400000000000000" pitchFamily="50" charset="-128"/>
              <a:ea typeface="BIZ UDP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（登録検査対象者リスト）</a:t>
            </a:r>
            <a:endParaRPr sz="800" b="1"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54" name="Google Shape;154;p9"/>
          <p:cNvSpPr txBox="1"/>
          <p:nvPr/>
        </p:nvSpPr>
        <p:spPr>
          <a:xfrm>
            <a:off x="1124313" y="6217850"/>
            <a:ext cx="274320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rPr>
              <a:t>JADA(online)</a:t>
            </a:r>
            <a:r>
              <a:rPr lang="ja-JP" sz="1200" b="0" i="0" u="sng" strike="noStrike" cap="none" dirty="0">
                <a:solidFill>
                  <a:schemeClr val="dk1"/>
                </a:solidFill>
                <a:latin typeface="BIZ UDPゴシック" panose="020B0400000000000000" pitchFamily="50" charset="-128"/>
                <a:ea typeface="BIZ UDPゴシック" panose="020B0400000000000000" pitchFamily="50" charset="-128"/>
                <a:sym typeface="Arial"/>
                <a:hlinkClick r:id="rId4">
                  <a:extLst>
                    <a:ext uri="{A12FA001-AC4F-418D-AE19-62706E023703}">
                      <ahyp:hlinkClr xmlns:ahyp="http://schemas.microsoft.com/office/drawing/2018/hyperlinkcolor" val="tx"/>
                    </a:ext>
                  </a:extLst>
                </a:hlinkClick>
              </a:rPr>
              <a:t>アスリートカテゴリー</a:t>
            </a:r>
            <a:endParaRPr sz="1200" b="0"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sp>
        <p:nvSpPr>
          <p:cNvPr id="155" name="Google Shape;155;p9"/>
          <p:cNvSpPr txBox="1"/>
          <p:nvPr/>
        </p:nvSpPr>
        <p:spPr>
          <a:xfrm>
            <a:off x="1651000" y="492780"/>
            <a:ext cx="888999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dirty="0">
                <a:solidFill>
                  <a:srgbClr val="437DA8"/>
                </a:solidFill>
                <a:latin typeface="BIZ UDPゴシック" panose="020B0400000000000000" pitchFamily="50" charset="-128"/>
                <a:ea typeface="BIZ UDPゴシック" panose="020B0400000000000000" pitchFamily="50" charset="-128"/>
                <a:sym typeface="Arial"/>
              </a:rPr>
              <a:t>「競技レベル」に基づく“アスリート・カテゴリー”</a:t>
            </a:r>
            <a:endParaRPr dirty="0">
              <a:latin typeface="BIZ UDPゴシック" panose="020B0400000000000000" pitchFamily="50" charset="-128"/>
              <a:ea typeface="BIZ UDPゴシック" panose="020B0400000000000000" pitchFamily="50" charset="-128"/>
            </a:endParaRPr>
          </a:p>
        </p:txBody>
      </p:sp>
      <p:grpSp>
        <p:nvGrpSpPr>
          <p:cNvPr id="156" name="Google Shape;156;p9"/>
          <p:cNvGrpSpPr/>
          <p:nvPr/>
        </p:nvGrpSpPr>
        <p:grpSpPr>
          <a:xfrm>
            <a:off x="10091930" y="569724"/>
            <a:ext cx="1067969" cy="369332"/>
            <a:chOff x="10142730" y="646668"/>
            <a:chExt cx="1067969" cy="369332"/>
          </a:xfrm>
        </p:grpSpPr>
        <p:pic>
          <p:nvPicPr>
            <p:cNvPr id="157" name="Google Shape;157;p9" descr="アイコン&#10;&#10;自動的に生成された説明"/>
            <p:cNvPicPr preferRelativeResize="0"/>
            <p:nvPr/>
          </p:nvPicPr>
          <p:blipFill rotWithShape="1">
            <a:blip r:embed="rId5">
              <a:alphaModFix/>
            </a:blip>
            <a:srcRect/>
            <a:stretch/>
          </p:blipFill>
          <p:spPr>
            <a:xfrm>
              <a:off x="10142730" y="686575"/>
              <a:ext cx="402840" cy="289518"/>
            </a:xfrm>
            <a:prstGeom prst="rect">
              <a:avLst/>
            </a:prstGeom>
            <a:noFill/>
            <a:ln>
              <a:noFill/>
            </a:ln>
          </p:spPr>
        </p:pic>
        <p:sp>
          <p:nvSpPr>
            <p:cNvPr id="158" name="Google Shape;158;p9"/>
            <p:cNvSpPr txBox="1"/>
            <p:nvPr/>
          </p:nvSpPr>
          <p:spPr>
            <a:xfrm>
              <a:off x="10531701" y="646668"/>
              <a:ext cx="67899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dk1"/>
                  </a:solidFill>
                  <a:latin typeface="BIZ UDPゴシック" panose="020B0400000000000000" pitchFamily="50" charset="-128"/>
                  <a:ea typeface="BIZ UDPゴシック" panose="020B0400000000000000" pitchFamily="50" charset="-128"/>
                  <a:sym typeface="Arial"/>
                </a:rPr>
                <a:t>P４</a:t>
              </a:r>
              <a:endParaRPr sz="1800" b="1" i="0" u="none" strike="noStrike" cap="none" dirty="0">
                <a:solidFill>
                  <a:schemeClr val="dk1"/>
                </a:solidFill>
                <a:latin typeface="BIZ UDPゴシック" panose="020B0400000000000000" pitchFamily="50" charset="-128"/>
                <a:ea typeface="BIZ UDPゴシック" panose="020B0400000000000000" pitchFamily="50" charset="-128"/>
                <a:sym typeface="Arial"/>
              </a:endParaRPr>
            </a:p>
          </p:txBody>
        </p:sp>
      </p:grpSp>
      <p:sp>
        <p:nvSpPr>
          <p:cNvPr id="159" name="Google Shape;1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ja-JP" sz="1100" dirty="0">
                <a:latin typeface="BIZ UDPゴシック" panose="020B0400000000000000" pitchFamily="50" charset="-128"/>
                <a:ea typeface="BIZ UDPゴシック" panose="020B0400000000000000" pitchFamily="50" charset="-128"/>
                <a:sym typeface="Arial"/>
              </a:rPr>
              <a:t>©UNIVAS アンチ・ドーピング教育</a:t>
            </a:r>
            <a:endParaRPr dirty="0">
              <a:latin typeface="BIZ UDPゴシック" panose="020B0400000000000000" pitchFamily="50" charset="-128"/>
              <a:ea typeface="BIZ UDPゴシック" panose="020B0400000000000000" pitchFamily="50" charset="-128"/>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TotalTime>
  <Words>3177</Words>
  <Application>Microsoft Office PowerPoint</Application>
  <PresentationFormat>ワイド画面</PresentationFormat>
  <Paragraphs>276</Paragraphs>
  <Slides>18</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18</vt:i4>
      </vt:variant>
    </vt:vector>
  </HeadingPairs>
  <TitlesOfParts>
    <vt:vector size="24" baseType="lpstr">
      <vt:lpstr>BIZ UDPゴシック</vt:lpstr>
      <vt:lpstr>BIZ UDゴシック</vt:lpstr>
      <vt:lpstr>Noto Sans Symbols</vt:lpstr>
      <vt:lpstr>游明朝</vt:lpstr>
      <vt:lpstr>Arial</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YM</dc:creator>
  <cp:lastModifiedBy>Beppu</cp:lastModifiedBy>
  <cp:revision>19</cp:revision>
  <dcterms:created xsi:type="dcterms:W3CDTF">2024-10-31T03:33:10Z</dcterms:created>
  <dcterms:modified xsi:type="dcterms:W3CDTF">2024-12-27T07:56:41Z</dcterms:modified>
</cp:coreProperties>
</file>