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66" r:id="rId2"/>
    <p:sldId id="270" r:id="rId3"/>
    <p:sldId id="269" r:id="rId4"/>
    <p:sldId id="271" r:id="rId5"/>
    <p:sldId id="268" r:id="rId6"/>
    <p:sldId id="272" r:id="rId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C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75" autoAdjust="0"/>
    <p:restoredTop sz="95934"/>
  </p:normalViewPr>
  <p:slideViewPr>
    <p:cSldViewPr snapToGrid="0">
      <p:cViewPr>
        <p:scale>
          <a:sx n="99" d="100"/>
          <a:sy n="99" d="100"/>
        </p:scale>
        <p:origin x="1448"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E5A4E6F-2461-1E4F-BBEE-56CB5CAD6CB8}" type="datetimeFigureOut">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F7C2E3-0811-3C4D-95F4-A334123E395D}" type="slidenum">
              <a:rPr kumimoji="1" lang="ja-JP" altLang="en-US" smtClean="0"/>
              <a:t>‹#›</a:t>
            </a:fld>
            <a:endParaRPr kumimoji="1" lang="ja-JP" altLang="en-US"/>
          </a:p>
        </p:txBody>
      </p:sp>
    </p:spTree>
    <p:extLst>
      <p:ext uri="{BB962C8B-B14F-4D97-AF65-F5344CB8AC3E}">
        <p14:creationId xmlns:p14="http://schemas.microsoft.com/office/powerpoint/2010/main" val="3614446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5A4E6F-2461-1E4F-BBEE-56CB5CAD6CB8}" type="datetimeFigureOut">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F7C2E3-0811-3C4D-95F4-A334123E395D}" type="slidenum">
              <a:rPr kumimoji="1" lang="ja-JP" altLang="en-US" smtClean="0"/>
              <a:t>‹#›</a:t>
            </a:fld>
            <a:endParaRPr kumimoji="1" lang="ja-JP" altLang="en-US"/>
          </a:p>
        </p:txBody>
      </p:sp>
    </p:spTree>
    <p:extLst>
      <p:ext uri="{BB962C8B-B14F-4D97-AF65-F5344CB8AC3E}">
        <p14:creationId xmlns:p14="http://schemas.microsoft.com/office/powerpoint/2010/main" val="2651940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5A4E6F-2461-1E4F-BBEE-56CB5CAD6CB8}" type="datetimeFigureOut">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F7C2E3-0811-3C4D-95F4-A334123E395D}" type="slidenum">
              <a:rPr kumimoji="1" lang="ja-JP" altLang="en-US" smtClean="0"/>
              <a:t>‹#›</a:t>
            </a:fld>
            <a:endParaRPr kumimoji="1" lang="ja-JP" altLang="en-US"/>
          </a:p>
        </p:txBody>
      </p:sp>
    </p:spTree>
    <p:extLst>
      <p:ext uri="{BB962C8B-B14F-4D97-AF65-F5344CB8AC3E}">
        <p14:creationId xmlns:p14="http://schemas.microsoft.com/office/powerpoint/2010/main" val="375140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5A4E6F-2461-1E4F-BBEE-56CB5CAD6CB8}" type="datetimeFigureOut">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F7C2E3-0811-3C4D-95F4-A334123E395D}" type="slidenum">
              <a:rPr kumimoji="1" lang="ja-JP" altLang="en-US" smtClean="0"/>
              <a:t>‹#›</a:t>
            </a:fld>
            <a:endParaRPr kumimoji="1" lang="ja-JP" altLang="en-US"/>
          </a:p>
        </p:txBody>
      </p:sp>
    </p:spTree>
    <p:extLst>
      <p:ext uri="{BB962C8B-B14F-4D97-AF65-F5344CB8AC3E}">
        <p14:creationId xmlns:p14="http://schemas.microsoft.com/office/powerpoint/2010/main" val="4220719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E5A4E6F-2461-1E4F-BBEE-56CB5CAD6CB8}" type="datetimeFigureOut">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F7C2E3-0811-3C4D-95F4-A334123E395D}" type="slidenum">
              <a:rPr kumimoji="1" lang="ja-JP" altLang="en-US" smtClean="0"/>
              <a:t>‹#›</a:t>
            </a:fld>
            <a:endParaRPr kumimoji="1" lang="ja-JP" altLang="en-US"/>
          </a:p>
        </p:txBody>
      </p:sp>
    </p:spTree>
    <p:extLst>
      <p:ext uri="{BB962C8B-B14F-4D97-AF65-F5344CB8AC3E}">
        <p14:creationId xmlns:p14="http://schemas.microsoft.com/office/powerpoint/2010/main" val="32558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E5A4E6F-2461-1E4F-BBEE-56CB5CAD6CB8}" type="datetimeFigureOut">
              <a:rPr kumimoji="1" lang="ja-JP" altLang="en-US" smtClean="0"/>
              <a:t>2026/5/12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BF7C2E3-0811-3C4D-95F4-A334123E395D}" type="slidenum">
              <a:rPr kumimoji="1" lang="ja-JP" altLang="en-US" smtClean="0"/>
              <a:t>‹#›</a:t>
            </a:fld>
            <a:endParaRPr kumimoji="1" lang="ja-JP" altLang="en-US"/>
          </a:p>
        </p:txBody>
      </p:sp>
    </p:spTree>
    <p:extLst>
      <p:ext uri="{BB962C8B-B14F-4D97-AF65-F5344CB8AC3E}">
        <p14:creationId xmlns:p14="http://schemas.microsoft.com/office/powerpoint/2010/main" val="7956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E5A4E6F-2461-1E4F-BBEE-56CB5CAD6CB8}" type="datetimeFigureOut">
              <a:rPr kumimoji="1" lang="ja-JP" altLang="en-US" smtClean="0"/>
              <a:t>2026/5/12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BF7C2E3-0811-3C4D-95F4-A334123E395D}" type="slidenum">
              <a:rPr kumimoji="1" lang="ja-JP" altLang="en-US" smtClean="0"/>
              <a:t>‹#›</a:t>
            </a:fld>
            <a:endParaRPr kumimoji="1" lang="ja-JP" altLang="en-US"/>
          </a:p>
        </p:txBody>
      </p:sp>
    </p:spTree>
    <p:extLst>
      <p:ext uri="{BB962C8B-B14F-4D97-AF65-F5344CB8AC3E}">
        <p14:creationId xmlns:p14="http://schemas.microsoft.com/office/powerpoint/2010/main" val="407789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E5A4E6F-2461-1E4F-BBEE-56CB5CAD6CB8}" type="datetimeFigureOut">
              <a:rPr kumimoji="1" lang="ja-JP" altLang="en-US" smtClean="0"/>
              <a:t>2026/5/12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BF7C2E3-0811-3C4D-95F4-A334123E395D}" type="slidenum">
              <a:rPr kumimoji="1" lang="ja-JP" altLang="en-US" smtClean="0"/>
              <a:t>‹#›</a:t>
            </a:fld>
            <a:endParaRPr kumimoji="1" lang="ja-JP" altLang="en-US"/>
          </a:p>
        </p:txBody>
      </p:sp>
    </p:spTree>
    <p:extLst>
      <p:ext uri="{BB962C8B-B14F-4D97-AF65-F5344CB8AC3E}">
        <p14:creationId xmlns:p14="http://schemas.microsoft.com/office/powerpoint/2010/main" val="83162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A4E6F-2461-1E4F-BBEE-56CB5CAD6CB8}" type="datetimeFigureOut">
              <a:rPr kumimoji="1" lang="ja-JP" altLang="en-US" smtClean="0"/>
              <a:t>2026/5/12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BF7C2E3-0811-3C4D-95F4-A334123E395D}" type="slidenum">
              <a:rPr kumimoji="1" lang="ja-JP" altLang="en-US" smtClean="0"/>
              <a:t>‹#›</a:t>
            </a:fld>
            <a:endParaRPr kumimoji="1" lang="ja-JP" altLang="en-US"/>
          </a:p>
        </p:txBody>
      </p:sp>
    </p:spTree>
    <p:extLst>
      <p:ext uri="{BB962C8B-B14F-4D97-AF65-F5344CB8AC3E}">
        <p14:creationId xmlns:p14="http://schemas.microsoft.com/office/powerpoint/2010/main" val="113526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E5A4E6F-2461-1E4F-BBEE-56CB5CAD6CB8}" type="datetimeFigureOut">
              <a:rPr kumimoji="1" lang="ja-JP" altLang="en-US" smtClean="0"/>
              <a:t>2026/5/12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BF7C2E3-0811-3C4D-95F4-A334123E395D}" type="slidenum">
              <a:rPr kumimoji="1" lang="ja-JP" altLang="en-US" smtClean="0"/>
              <a:t>‹#›</a:t>
            </a:fld>
            <a:endParaRPr kumimoji="1" lang="ja-JP" altLang="en-US"/>
          </a:p>
        </p:txBody>
      </p:sp>
    </p:spTree>
    <p:extLst>
      <p:ext uri="{BB962C8B-B14F-4D97-AF65-F5344CB8AC3E}">
        <p14:creationId xmlns:p14="http://schemas.microsoft.com/office/powerpoint/2010/main" val="2158816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E5A4E6F-2461-1E4F-BBEE-56CB5CAD6CB8}" type="datetimeFigureOut">
              <a:rPr kumimoji="1" lang="ja-JP" altLang="en-US" smtClean="0"/>
              <a:t>2026/5/12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BF7C2E3-0811-3C4D-95F4-A334123E395D}" type="slidenum">
              <a:rPr kumimoji="1" lang="ja-JP" altLang="en-US" smtClean="0"/>
              <a:t>‹#›</a:t>
            </a:fld>
            <a:endParaRPr kumimoji="1" lang="ja-JP" altLang="en-US"/>
          </a:p>
        </p:txBody>
      </p:sp>
    </p:spTree>
    <p:extLst>
      <p:ext uri="{BB962C8B-B14F-4D97-AF65-F5344CB8AC3E}">
        <p14:creationId xmlns:p14="http://schemas.microsoft.com/office/powerpoint/2010/main" val="34798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A4E6F-2461-1E4F-BBEE-56CB5CAD6CB8}" type="datetimeFigureOut">
              <a:rPr kumimoji="1" lang="ja-JP" altLang="en-US" smtClean="0"/>
              <a:t>2026/5/12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7C2E3-0811-3C4D-95F4-A334123E395D}" type="slidenum">
              <a:rPr kumimoji="1" lang="ja-JP" altLang="en-US" smtClean="0"/>
              <a:t>‹#›</a:t>
            </a:fld>
            <a:endParaRPr kumimoji="1" lang="ja-JP" altLang="en-US"/>
          </a:p>
        </p:txBody>
      </p:sp>
    </p:spTree>
    <p:extLst>
      <p:ext uri="{BB962C8B-B14F-4D97-AF65-F5344CB8AC3E}">
        <p14:creationId xmlns:p14="http://schemas.microsoft.com/office/powerpoint/2010/main" val="19488300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CB05F9CA-CF82-8F0A-867F-F6C646AA76F6}"/>
              </a:ext>
            </a:extLst>
          </p:cNvPr>
          <p:cNvSpPr txBox="1"/>
          <p:nvPr/>
        </p:nvSpPr>
        <p:spPr>
          <a:xfrm>
            <a:off x="4903376" y="4201044"/>
            <a:ext cx="5002624" cy="307777"/>
          </a:xfrm>
          <a:prstGeom prst="rect">
            <a:avLst/>
          </a:prstGeom>
          <a:noFill/>
        </p:spPr>
        <p:txBody>
          <a:bodyPr wrap="square" rtlCol="0">
            <a:spAutoFit/>
          </a:bodyPr>
          <a:lstStyle/>
          <a:p>
            <a:r>
              <a:rPr kumimoji="1" lang="ja-JP" altLang="en-US" sz="1400" b="1" dirty="0">
                <a:latin typeface="Meiryo UI" panose="020B0604030504040204" pitchFamily="34" charset="-128"/>
                <a:ea typeface="Meiryo UI" panose="020B0604030504040204" pitchFamily="34" charset="-128"/>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rPr>
              <a:t>事業の</a:t>
            </a:r>
            <a:r>
              <a:rPr kumimoji="1" lang="ja-JP" altLang="en-US" sz="1400" b="1"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rPr>
              <a:t>実施体制図</a:t>
            </a:r>
            <a:r>
              <a:rPr kumimoji="1" lang="ja-JP" altLang="en-US" sz="8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rPr>
              <a:t>（学内体制に留まらず関連する大学や団体等との連携体制も示すこと）</a:t>
            </a:r>
            <a:endParaRPr kumimoji="1" lang="en-US" altLang="ja-JP" sz="800" b="1" dirty="0">
              <a:latin typeface="Meiryo UI" panose="020B0604030504040204" pitchFamily="34" charset="-128"/>
              <a:ea typeface="Meiryo UI" panose="020B0604030504040204" pitchFamily="34" charset="-128"/>
            </a:endParaRPr>
          </a:p>
        </p:txBody>
      </p:sp>
      <p:sp>
        <p:nvSpPr>
          <p:cNvPr id="14" name="正方形/長方形 13">
            <a:extLst>
              <a:ext uri="{FF2B5EF4-FFF2-40B4-BE49-F238E27FC236}">
                <a16:creationId xmlns:a16="http://schemas.microsoft.com/office/drawing/2014/main" id="{EF7EB96A-7330-579E-66E3-12F0A98383CB}"/>
              </a:ext>
            </a:extLst>
          </p:cNvPr>
          <p:cNvSpPr/>
          <p:nvPr/>
        </p:nvSpPr>
        <p:spPr>
          <a:xfrm>
            <a:off x="134470" y="2561298"/>
            <a:ext cx="4743703" cy="2347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kumimoji="1" lang="en" altLang="ja-JP" sz="1200" b="0" dirty="0">
              <a:solidFill>
                <a:schemeClr val="tx1"/>
              </a:solidFill>
              <a:latin typeface="Meiryo UI" panose="020B0604030504040204" pitchFamily="34" charset="-128"/>
              <a:ea typeface="Meiryo UI" panose="020B0604030504040204" pitchFamily="34" charset="-128"/>
            </a:endParaRPr>
          </a:p>
        </p:txBody>
      </p:sp>
      <p:sp>
        <p:nvSpPr>
          <p:cNvPr id="4" name="正方形/長方形 3">
            <a:extLst>
              <a:ext uri="{FF2B5EF4-FFF2-40B4-BE49-F238E27FC236}">
                <a16:creationId xmlns:a16="http://schemas.microsoft.com/office/drawing/2014/main" id="{4207E74D-0135-7FD5-EEF9-C4EF6BCE8A39}"/>
              </a:ext>
            </a:extLst>
          </p:cNvPr>
          <p:cNvSpPr/>
          <p:nvPr/>
        </p:nvSpPr>
        <p:spPr>
          <a:xfrm>
            <a:off x="5009898" y="4487381"/>
            <a:ext cx="4743702" cy="2314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rgbClr val="FF0000"/>
                </a:solidFill>
                <a:latin typeface="Meiryo UI" panose="020B0604030504040204" pitchFamily="34" charset="-128"/>
                <a:ea typeface="Meiryo UI" panose="020B0604030504040204" pitchFamily="34" charset="-128"/>
              </a:rPr>
              <a:t>主催者には（</a:t>
            </a:r>
            <a:r>
              <a:rPr kumimoji="1" lang="en-US" altLang="ja-JP" sz="1000" dirty="0">
                <a:solidFill>
                  <a:srgbClr val="FF0000"/>
                </a:solidFill>
                <a:latin typeface="Meiryo UI" panose="020B0604030504040204" pitchFamily="34" charset="-128"/>
                <a:ea typeface="Meiryo UI" panose="020B0604030504040204" pitchFamily="34" charset="-128"/>
              </a:rPr>
              <a:t>※</a:t>
            </a:r>
            <a:r>
              <a:rPr kumimoji="1" lang="ja-JP" altLang="en-US" sz="1000" dirty="0">
                <a:solidFill>
                  <a:srgbClr val="FF0000"/>
                </a:solidFill>
                <a:latin typeface="Meiryo UI" panose="020B0604030504040204" pitchFamily="34" charset="-128"/>
                <a:ea typeface="Meiryo UI" panose="020B0604030504040204" pitchFamily="34" charset="-128"/>
              </a:rPr>
              <a:t>）を付してください</a:t>
            </a:r>
            <a:endParaRPr kumimoji="1" lang="ja-JP" altLang="en-US" sz="900" dirty="0">
              <a:solidFill>
                <a:srgbClr val="FF0000"/>
              </a:solidFill>
              <a:latin typeface="Meiryo UI" panose="020B0604030504040204" pitchFamily="34" charset="-128"/>
              <a:ea typeface="Meiryo UI" panose="020B0604030504040204" pitchFamily="34" charset="-128"/>
            </a:endParaRPr>
          </a:p>
        </p:txBody>
      </p:sp>
      <p:graphicFrame>
        <p:nvGraphicFramePr>
          <p:cNvPr id="5" name="表 9">
            <a:extLst>
              <a:ext uri="{FF2B5EF4-FFF2-40B4-BE49-F238E27FC236}">
                <a16:creationId xmlns:a16="http://schemas.microsoft.com/office/drawing/2014/main" id="{BF0958E9-206E-FF04-0E01-617608E06522}"/>
              </a:ext>
            </a:extLst>
          </p:cNvPr>
          <p:cNvGraphicFramePr>
            <a:graphicFrameLocks noGrp="1"/>
          </p:cNvGraphicFramePr>
          <p:nvPr>
            <p:extLst>
              <p:ext uri="{D42A27DB-BD31-4B8C-83A1-F6EECF244321}">
                <p14:modId xmlns:p14="http://schemas.microsoft.com/office/powerpoint/2010/main" val="1615421120"/>
              </p:ext>
            </p:extLst>
          </p:nvPr>
        </p:nvGraphicFramePr>
        <p:xfrm>
          <a:off x="6021658" y="98037"/>
          <a:ext cx="3731941" cy="455594"/>
        </p:xfrm>
        <a:graphic>
          <a:graphicData uri="http://schemas.openxmlformats.org/drawingml/2006/table">
            <a:tbl>
              <a:tblPr firstRow="1" bandRow="1">
                <a:tableStyleId>{5C22544A-7EE6-4342-B048-85BDC9FD1C3A}</a:tableStyleId>
              </a:tblPr>
              <a:tblGrid>
                <a:gridCol w="924811">
                  <a:extLst>
                    <a:ext uri="{9D8B030D-6E8A-4147-A177-3AD203B41FA5}">
                      <a16:colId xmlns:a16="http://schemas.microsoft.com/office/drawing/2014/main" val="2057908422"/>
                    </a:ext>
                  </a:extLst>
                </a:gridCol>
                <a:gridCol w="2807130">
                  <a:extLst>
                    <a:ext uri="{9D8B030D-6E8A-4147-A177-3AD203B41FA5}">
                      <a16:colId xmlns:a16="http://schemas.microsoft.com/office/drawing/2014/main" val="2687262701"/>
                    </a:ext>
                  </a:extLst>
                </a:gridCol>
              </a:tblGrid>
              <a:tr h="455594">
                <a:tc>
                  <a:txBody>
                    <a:bodyPr/>
                    <a:lstStyle/>
                    <a:p>
                      <a:pPr algn="dist"/>
                      <a:r>
                        <a:rPr kumimoji="1" lang="ja-JP" altLang="en-US" sz="1600" b="1" dirty="0">
                          <a:solidFill>
                            <a:schemeClr val="bg1"/>
                          </a:solidFill>
                          <a:latin typeface="Meiryo UI" panose="020B0604030504040204" pitchFamily="34" charset="-128"/>
                          <a:ea typeface="Meiryo UI" panose="020B0604030504040204" pitchFamily="34" charset="-128"/>
                        </a:rPr>
                        <a:t>大学名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solidFill>
                          <a:schemeClr val="tx1"/>
                        </a:solidFill>
                        <a:latin typeface="Meiryo UI" panose="020B0604030504040204" pitchFamily="34" charset="-128"/>
                        <a:ea typeface="Meiryo UI" panose="020B0604030504040204"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3607581"/>
                  </a:ext>
                </a:extLst>
              </a:tr>
            </a:tbl>
          </a:graphicData>
        </a:graphic>
      </p:graphicFrame>
      <p:sp>
        <p:nvSpPr>
          <p:cNvPr id="8" name="テキスト ボックス 7">
            <a:extLst>
              <a:ext uri="{FF2B5EF4-FFF2-40B4-BE49-F238E27FC236}">
                <a16:creationId xmlns:a16="http://schemas.microsoft.com/office/drawing/2014/main" id="{CA863ADC-F701-9D4C-204E-6F219D9C490D}"/>
              </a:ext>
            </a:extLst>
          </p:cNvPr>
          <p:cNvSpPr txBox="1"/>
          <p:nvPr/>
        </p:nvSpPr>
        <p:spPr>
          <a:xfrm>
            <a:off x="42888" y="2285913"/>
            <a:ext cx="4835286" cy="307777"/>
          </a:xfrm>
          <a:prstGeom prst="rect">
            <a:avLst/>
          </a:prstGeom>
          <a:noFill/>
        </p:spPr>
        <p:txBody>
          <a:bodyPr wrap="square" rtlCol="0">
            <a:spAutoFit/>
          </a:bodyPr>
          <a:lstStyle/>
          <a:p>
            <a:r>
              <a:rPr kumimoji="1" lang="ja-JP" altLang="en-US" sz="1400" b="1">
                <a:latin typeface="Meiryo UI" panose="020B0604030504040204" pitchFamily="34" charset="-128"/>
                <a:ea typeface="Meiryo UI" panose="020B0604030504040204" pitchFamily="34" charset="-128"/>
              </a:rPr>
              <a:t>■学生を中心とした企画・運営委員会の概要</a:t>
            </a:r>
            <a:endParaRPr kumimoji="1" lang="ja-JP" altLang="en-US" sz="1400" dirty="0">
              <a:latin typeface="Meiryo UI" panose="020B0604030504040204" pitchFamily="34" charset="-128"/>
              <a:ea typeface="Meiryo UI" panose="020B0604030504040204" pitchFamily="34" charset="-128"/>
            </a:endParaRPr>
          </a:p>
        </p:txBody>
      </p:sp>
      <p:sp>
        <p:nvSpPr>
          <p:cNvPr id="9" name="正方形/長方形 8">
            <a:extLst>
              <a:ext uri="{FF2B5EF4-FFF2-40B4-BE49-F238E27FC236}">
                <a16:creationId xmlns:a16="http://schemas.microsoft.com/office/drawing/2014/main" id="{BE0B6B82-24D5-0357-F9B1-4AEBD1B46A70}"/>
              </a:ext>
            </a:extLst>
          </p:cNvPr>
          <p:cNvSpPr/>
          <p:nvPr/>
        </p:nvSpPr>
        <p:spPr>
          <a:xfrm>
            <a:off x="4999547" y="2561297"/>
            <a:ext cx="4743703" cy="166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kumimoji="1" lang="en" altLang="ja-JP" sz="1200" b="0" dirty="0">
              <a:solidFill>
                <a:schemeClr val="tx1"/>
              </a:solidFill>
              <a:latin typeface="Meiryo UI" panose="020B0604030504040204" pitchFamily="34" charset="-128"/>
              <a:ea typeface="Meiryo UI" panose="020B0604030504040204" pitchFamily="34" charset="-128"/>
            </a:endParaRPr>
          </a:p>
        </p:txBody>
      </p:sp>
      <p:sp>
        <p:nvSpPr>
          <p:cNvPr id="10" name="テキスト ボックス 9">
            <a:extLst>
              <a:ext uri="{FF2B5EF4-FFF2-40B4-BE49-F238E27FC236}">
                <a16:creationId xmlns:a16="http://schemas.microsoft.com/office/drawing/2014/main" id="{835A1FB3-20AF-D00D-8ED9-8B813C569369}"/>
              </a:ext>
            </a:extLst>
          </p:cNvPr>
          <p:cNvSpPr txBox="1"/>
          <p:nvPr/>
        </p:nvSpPr>
        <p:spPr>
          <a:xfrm>
            <a:off x="4907965" y="2285913"/>
            <a:ext cx="4835286" cy="307777"/>
          </a:xfrm>
          <a:prstGeom prst="rect">
            <a:avLst/>
          </a:prstGeom>
          <a:noFill/>
        </p:spPr>
        <p:txBody>
          <a:bodyPr wrap="square" rtlCol="0">
            <a:spAutoFit/>
          </a:bodyPr>
          <a:lstStyle/>
          <a:p>
            <a:r>
              <a:rPr kumimoji="1" lang="ja-JP" altLang="en-US" sz="1400" b="1">
                <a:latin typeface="Meiryo UI" panose="020B0604030504040204" pitchFamily="34" charset="-128"/>
                <a:ea typeface="Meiryo UI" panose="020B0604030504040204" pitchFamily="34" charset="-128"/>
              </a:rPr>
              <a:t>■「応援される大学スポーツ」に向けた施策</a:t>
            </a:r>
            <a:endParaRPr kumimoji="1" lang="ja-JP" altLang="en-US" sz="1400" dirty="0">
              <a:latin typeface="Meiryo UI" panose="020B0604030504040204" pitchFamily="34" charset="-128"/>
              <a:ea typeface="Meiryo UI" panose="020B0604030504040204" pitchFamily="34" charset="-128"/>
            </a:endParaRPr>
          </a:p>
        </p:txBody>
      </p:sp>
      <p:graphicFrame>
        <p:nvGraphicFramePr>
          <p:cNvPr id="12" name="表 9">
            <a:extLst>
              <a:ext uri="{FF2B5EF4-FFF2-40B4-BE49-F238E27FC236}">
                <a16:creationId xmlns:a16="http://schemas.microsoft.com/office/drawing/2014/main" id="{E73EC29A-1B68-F548-9D52-5EA5B47E1AA3}"/>
              </a:ext>
            </a:extLst>
          </p:cNvPr>
          <p:cNvGraphicFramePr>
            <a:graphicFrameLocks noGrp="1"/>
          </p:cNvGraphicFramePr>
          <p:nvPr>
            <p:extLst>
              <p:ext uri="{D42A27DB-BD31-4B8C-83A1-F6EECF244321}">
                <p14:modId xmlns:p14="http://schemas.microsoft.com/office/powerpoint/2010/main" val="560348976"/>
              </p:ext>
            </p:extLst>
          </p:nvPr>
        </p:nvGraphicFramePr>
        <p:xfrm>
          <a:off x="134471" y="642535"/>
          <a:ext cx="9619129" cy="1607350"/>
        </p:xfrm>
        <a:graphic>
          <a:graphicData uri="http://schemas.openxmlformats.org/drawingml/2006/table">
            <a:tbl>
              <a:tblPr firstRow="1" bandRow="1">
                <a:tableStyleId>{5C22544A-7EE6-4342-B048-85BDC9FD1C3A}</a:tableStyleId>
              </a:tblPr>
              <a:tblGrid>
                <a:gridCol w="1104020">
                  <a:extLst>
                    <a:ext uri="{9D8B030D-6E8A-4147-A177-3AD203B41FA5}">
                      <a16:colId xmlns:a16="http://schemas.microsoft.com/office/drawing/2014/main" val="2057908422"/>
                    </a:ext>
                  </a:extLst>
                </a:gridCol>
                <a:gridCol w="8515109">
                  <a:extLst>
                    <a:ext uri="{9D8B030D-6E8A-4147-A177-3AD203B41FA5}">
                      <a16:colId xmlns:a16="http://schemas.microsoft.com/office/drawing/2014/main" val="2687262701"/>
                    </a:ext>
                  </a:extLst>
                </a:gridCol>
              </a:tblGrid>
              <a:tr h="418630">
                <a:tc>
                  <a:txBody>
                    <a:bodyPr/>
                    <a:lstStyle/>
                    <a:p>
                      <a:pPr algn="dist"/>
                      <a:r>
                        <a:rPr kumimoji="1" lang="ja-JP" altLang="en-US" sz="1400" b="1" dirty="0">
                          <a:solidFill>
                            <a:schemeClr val="tx1"/>
                          </a:solidFill>
                          <a:latin typeface="Meiryo UI" panose="020B0604030504040204" pitchFamily="34" charset="-128"/>
                          <a:ea typeface="Meiryo UI" panose="020B0604030504040204" pitchFamily="34" charset="-128"/>
                        </a:rPr>
                        <a:t>実施計画名</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8449003"/>
                  </a:ext>
                </a:extLst>
              </a:tr>
              <a:tr h="733370">
                <a:tc>
                  <a:txBody>
                    <a:bodyPr/>
                    <a:lstStyle/>
                    <a:p>
                      <a:pPr algn="dist"/>
                      <a:r>
                        <a:rPr kumimoji="1" lang="ja-JP" altLang="en-US" sz="1400" b="1" dirty="0">
                          <a:solidFill>
                            <a:schemeClr val="tx1"/>
                          </a:solidFill>
                          <a:latin typeface="Meiryo UI" panose="020B0604030504040204" pitchFamily="34" charset="-128"/>
                          <a:ea typeface="Meiryo UI" panose="020B0604030504040204" pitchFamily="34" charset="-128"/>
                        </a:rPr>
                        <a:t>事業概要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endParaRPr kumimoji="1" lang="en" altLang="ja-JP" sz="1200" b="0" dirty="0">
                        <a:solidFill>
                          <a:schemeClr val="tx1"/>
                        </a:solidFill>
                        <a:latin typeface="メイリオ" panose="020B0604030504040204" pitchFamily="50" charset="-128"/>
                        <a:ea typeface="メイリオ" panose="020B0604030504040204" pitchFamily="50" charset="-128"/>
                      </a:endParaRPr>
                    </a:p>
                    <a:p>
                      <a:pPr algn="l"/>
                      <a:endParaRPr kumimoji="1" lang="en" altLang="ja-JP" sz="1200" b="0" dirty="0">
                        <a:solidFill>
                          <a:schemeClr val="tx1"/>
                        </a:solidFill>
                        <a:latin typeface="メイリオ" panose="020B0604030504040204" pitchFamily="50" charset="-128"/>
                        <a:ea typeface="メイリオ" panose="020B0604030504040204" pitchFamily="50" charset="-128"/>
                      </a:endParaRPr>
                    </a:p>
                    <a:p>
                      <a:pPr algn="l"/>
                      <a:endParaRPr kumimoji="1" lang="en" altLang="ja-JP" sz="1200" b="0" dirty="0">
                        <a:solidFill>
                          <a:schemeClr val="tx1"/>
                        </a:solidFill>
                        <a:latin typeface="メイリオ" panose="020B0604030504040204" pitchFamily="50" charset="-128"/>
                        <a:ea typeface="メイリオ" panose="020B0604030504040204" pitchFamily="50" charset="-128"/>
                      </a:endParaRPr>
                    </a:p>
                    <a:p>
                      <a:pPr algn="l"/>
                      <a:endParaRPr kumimoji="1" lang="en" altLang="ja-JP" sz="1200" b="0" dirty="0">
                        <a:solidFill>
                          <a:schemeClr val="tx1"/>
                        </a:solidFill>
                        <a:latin typeface="メイリオ" panose="020B0604030504040204" pitchFamily="50" charset="-128"/>
                        <a:ea typeface="メイリオ" panose="020B0604030504040204" pitchFamily="50" charset="-128"/>
                      </a:endParaRPr>
                    </a:p>
                    <a:p>
                      <a:pPr algn="l"/>
                      <a:endParaRPr kumimoji="1" lang="en" altLang="ja-JP" sz="1200" b="0" dirty="0">
                        <a:solidFill>
                          <a:schemeClr val="tx1"/>
                        </a:solidFill>
                        <a:latin typeface="メイリオ" panose="020B0604030504040204" pitchFamily="50" charset="-128"/>
                        <a:ea typeface="メイリオ" panose="020B0604030504040204" pitchFamily="50" charset="-128"/>
                      </a:endParaRPr>
                    </a:p>
                    <a:p>
                      <a:pPr algn="l"/>
                      <a:endParaRPr kumimoji="1" lang="en" altLang="ja-JP" sz="12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3469462"/>
                  </a:ext>
                </a:extLst>
              </a:tr>
            </a:tbl>
          </a:graphicData>
        </a:graphic>
      </p:graphicFrame>
      <p:sp>
        <p:nvSpPr>
          <p:cNvPr id="2" name="テキスト ボックス 1">
            <a:extLst>
              <a:ext uri="{FF2B5EF4-FFF2-40B4-BE49-F238E27FC236}">
                <a16:creationId xmlns:a16="http://schemas.microsoft.com/office/drawing/2014/main" id="{1A9517D3-DD73-4B3F-9EF6-0C8F1EC4E517}"/>
              </a:ext>
            </a:extLst>
          </p:cNvPr>
          <p:cNvSpPr txBox="1"/>
          <p:nvPr/>
        </p:nvSpPr>
        <p:spPr>
          <a:xfrm>
            <a:off x="41871" y="4889124"/>
            <a:ext cx="5025972" cy="307777"/>
          </a:xfrm>
          <a:prstGeom prst="rect">
            <a:avLst/>
          </a:prstGeom>
          <a:noFill/>
        </p:spPr>
        <p:txBody>
          <a:bodyPr wrap="square" rtlCol="0">
            <a:spAutoFit/>
          </a:bodyPr>
          <a:lstStyle/>
          <a:p>
            <a:r>
              <a:rPr kumimoji="1" lang="ja-JP" altLang="en-US" sz="1400" b="1">
                <a:latin typeface="Meiryo UI" panose="020B0604030504040204" pitchFamily="34" charset="-128"/>
                <a:ea typeface="Meiryo UI" panose="020B0604030504040204" pitchFamily="34" charset="-128"/>
              </a:rPr>
              <a:t>■主な参加者・想定人数</a:t>
            </a:r>
            <a:endParaRPr kumimoji="1" lang="ja-JP" altLang="en-US" sz="1200" dirty="0">
              <a:latin typeface="Meiryo UI" panose="020B0604030504040204" pitchFamily="34" charset="-128"/>
              <a:ea typeface="Meiryo UI" panose="020B0604030504040204" pitchFamily="34" charset="-128"/>
            </a:endParaRPr>
          </a:p>
        </p:txBody>
      </p:sp>
      <p:graphicFrame>
        <p:nvGraphicFramePr>
          <p:cNvPr id="13" name="表 12">
            <a:extLst>
              <a:ext uri="{FF2B5EF4-FFF2-40B4-BE49-F238E27FC236}">
                <a16:creationId xmlns:a16="http://schemas.microsoft.com/office/drawing/2014/main" id="{96622558-6B63-30F7-D1BA-8B27433CC307}"/>
              </a:ext>
            </a:extLst>
          </p:cNvPr>
          <p:cNvGraphicFramePr>
            <a:graphicFrameLocks noGrp="1"/>
          </p:cNvGraphicFramePr>
          <p:nvPr>
            <p:extLst>
              <p:ext uri="{D42A27DB-BD31-4B8C-83A1-F6EECF244321}">
                <p14:modId xmlns:p14="http://schemas.microsoft.com/office/powerpoint/2010/main" val="2343972004"/>
              </p:ext>
            </p:extLst>
          </p:nvPr>
        </p:nvGraphicFramePr>
        <p:xfrm>
          <a:off x="134470" y="5184028"/>
          <a:ext cx="4743702" cy="1618202"/>
        </p:xfrm>
        <a:graphic>
          <a:graphicData uri="http://schemas.openxmlformats.org/drawingml/2006/table">
            <a:tbl>
              <a:tblPr firstRow="1" bandRow="1">
                <a:tableStyleId>{5C22544A-7EE6-4342-B048-85BDC9FD1C3A}</a:tableStyleId>
              </a:tblPr>
              <a:tblGrid>
                <a:gridCol w="1581234">
                  <a:extLst>
                    <a:ext uri="{9D8B030D-6E8A-4147-A177-3AD203B41FA5}">
                      <a16:colId xmlns:a16="http://schemas.microsoft.com/office/drawing/2014/main" val="1821632474"/>
                    </a:ext>
                  </a:extLst>
                </a:gridCol>
                <a:gridCol w="2477155">
                  <a:extLst>
                    <a:ext uri="{9D8B030D-6E8A-4147-A177-3AD203B41FA5}">
                      <a16:colId xmlns:a16="http://schemas.microsoft.com/office/drawing/2014/main" val="404043847"/>
                    </a:ext>
                  </a:extLst>
                </a:gridCol>
                <a:gridCol w="685313">
                  <a:extLst>
                    <a:ext uri="{9D8B030D-6E8A-4147-A177-3AD203B41FA5}">
                      <a16:colId xmlns:a16="http://schemas.microsoft.com/office/drawing/2014/main" val="1091298631"/>
                    </a:ext>
                  </a:extLst>
                </a:gridCol>
              </a:tblGrid>
              <a:tr h="315747">
                <a:tc>
                  <a:txBody>
                    <a:bodyPr/>
                    <a:lstStyle/>
                    <a:p>
                      <a:pPr algn="ctr"/>
                      <a:r>
                        <a:rPr kumimoji="1" lang="ja-JP" altLang="en-US" sz="1400">
                          <a:solidFill>
                            <a:schemeClr val="tx1"/>
                          </a:solidFill>
                          <a:latin typeface="Meiryo UI" panose="020B0604030504040204" pitchFamily="34" charset="-128"/>
                          <a:ea typeface="Meiryo UI" panose="020B0604030504040204" pitchFamily="34" charset="-128"/>
                        </a:rPr>
                        <a:t>区分</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ja-JP" altLang="en-US" sz="1400">
                          <a:solidFill>
                            <a:schemeClr val="tx1"/>
                          </a:solidFill>
                          <a:latin typeface="Meiryo UI" panose="020B0604030504040204" pitchFamily="34" charset="-128"/>
                          <a:ea typeface="Meiryo UI" panose="020B0604030504040204" pitchFamily="34" charset="-128"/>
                        </a:rPr>
                        <a:t>内容</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ja-JP" altLang="en-US" sz="1400">
                          <a:solidFill>
                            <a:schemeClr val="tx1"/>
                          </a:solidFill>
                          <a:latin typeface="Meiryo UI" panose="020B0604030504040204" pitchFamily="34" charset="-128"/>
                          <a:ea typeface="Meiryo UI" panose="020B0604030504040204" pitchFamily="34" charset="-128"/>
                        </a:rPr>
                        <a:t>人数</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0954075"/>
                  </a:ext>
                </a:extLst>
              </a:tr>
              <a:tr h="260491">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1750601"/>
                  </a:ext>
                </a:extLst>
              </a:tr>
              <a:tr h="260491">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0174791"/>
                  </a:ext>
                </a:extLst>
              </a:tr>
              <a:tr h="260491">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861132"/>
                  </a:ext>
                </a:extLst>
              </a:tr>
              <a:tr h="260491">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4748484"/>
                  </a:ext>
                </a:extLst>
              </a:tr>
              <a:tr h="260491">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7517142"/>
                  </a:ext>
                </a:extLst>
              </a:tr>
            </a:tbl>
          </a:graphicData>
        </a:graphic>
      </p:graphicFrame>
      <p:sp>
        <p:nvSpPr>
          <p:cNvPr id="3" name="テキスト ボックス 2">
            <a:extLst>
              <a:ext uri="{FF2B5EF4-FFF2-40B4-BE49-F238E27FC236}">
                <a16:creationId xmlns:a16="http://schemas.microsoft.com/office/drawing/2014/main" id="{85A370E8-5232-40F5-E004-7B1AB41A61C4}"/>
              </a:ext>
            </a:extLst>
          </p:cNvPr>
          <p:cNvSpPr txBox="1"/>
          <p:nvPr/>
        </p:nvSpPr>
        <p:spPr>
          <a:xfrm>
            <a:off x="0" y="89208"/>
            <a:ext cx="6289288" cy="515526"/>
          </a:xfrm>
          <a:prstGeom prst="rect">
            <a:avLst/>
          </a:prstGeom>
          <a:noFill/>
        </p:spPr>
        <p:txBody>
          <a:bodyPr wrap="square">
            <a:spAutoFit/>
          </a:bodyPr>
          <a:lstStyle/>
          <a:p>
            <a:r>
              <a:rPr lang="ja-JP" altLang="en-US" sz="1050">
                <a:latin typeface="Meiryo UI" panose="020B0604030504040204" pitchFamily="34" charset="-128"/>
                <a:ea typeface="Meiryo UI" panose="020B0604030504040204" pitchFamily="34" charset="-128"/>
              </a:rPr>
              <a:t>「令和</a:t>
            </a:r>
            <a:r>
              <a:rPr lang="en-US" altLang="ja-JP" sz="1050" dirty="0">
                <a:latin typeface="Meiryo UI" panose="020B0604030504040204" pitchFamily="34" charset="-128"/>
                <a:ea typeface="Meiryo UI" panose="020B0604030504040204" pitchFamily="34" charset="-128"/>
              </a:rPr>
              <a:t>8</a:t>
            </a:r>
            <a:r>
              <a:rPr lang="ja-JP" altLang="en-US" sz="1050">
                <a:latin typeface="Meiryo UI" panose="020B0604030504040204" pitchFamily="34" charset="-128"/>
                <a:ea typeface="Meiryo UI" panose="020B0604030504040204" pitchFamily="34" charset="-128"/>
              </a:rPr>
              <a:t>年度</a:t>
            </a:r>
            <a:r>
              <a:rPr lang="en-US" altLang="ja-JP" sz="1050" dirty="0">
                <a:latin typeface="Meiryo UI" panose="020B0604030504040204" pitchFamily="34" charset="-128"/>
                <a:ea typeface="Meiryo UI" panose="020B0604030504040204" pitchFamily="34" charset="-128"/>
              </a:rPr>
              <a:t> </a:t>
            </a:r>
            <a:r>
              <a:rPr lang="ja-JP" altLang="en-US" sz="1050">
                <a:latin typeface="Meiryo UI" panose="020B0604030504040204" pitchFamily="34" charset="-128"/>
                <a:ea typeface="Meiryo UI" panose="020B0604030504040204" pitchFamily="34" charset="-128"/>
              </a:rPr>
              <a:t>大学</a:t>
            </a:r>
            <a:r>
              <a:rPr lang="ja-JP" altLang="en-US" sz="1050" dirty="0">
                <a:latin typeface="Meiryo UI" panose="020B0604030504040204" pitchFamily="34" charset="-128"/>
                <a:ea typeface="Meiryo UI" panose="020B0604030504040204" pitchFamily="34" charset="-128"/>
              </a:rPr>
              <a:t>スポーツ総合</a:t>
            </a:r>
            <a:r>
              <a:rPr lang="ja-JP" altLang="en-US" sz="1050">
                <a:latin typeface="Meiryo UI" panose="020B0604030504040204" pitchFamily="34" charset="-128"/>
                <a:ea typeface="Meiryo UI" panose="020B0604030504040204" pitchFamily="34" charset="-128"/>
              </a:rPr>
              <a:t>支援事業」企画提案書（事業概要資料）</a:t>
            </a:r>
            <a:endParaRPr lang="en-US" altLang="ja-JP" sz="1050" dirty="0">
              <a:latin typeface="Meiryo UI" panose="020B0604030504040204" pitchFamily="34" charset="-128"/>
              <a:ea typeface="Meiryo UI" panose="020B0604030504040204" pitchFamily="34" charset="-128"/>
            </a:endParaRPr>
          </a:p>
          <a:p>
            <a:endParaRPr lang="en-US" altLang="ja-JP" sz="300" dirty="0">
              <a:latin typeface="Meiryo UI" panose="020B0604030504040204" pitchFamily="34" charset="-128"/>
              <a:ea typeface="Meiryo UI" panose="020B0604030504040204" pitchFamily="34" charset="-128"/>
            </a:endParaRPr>
          </a:p>
          <a:p>
            <a:r>
              <a:rPr lang="en-US" altLang="ja-JP" sz="1400" b="1" dirty="0">
                <a:latin typeface="Meiryo UI" panose="020B0604030504040204" pitchFamily="34" charset="-128"/>
                <a:ea typeface="Meiryo UI" panose="020B0604030504040204" pitchFamily="34" charset="-128"/>
              </a:rPr>
              <a:t>①</a:t>
            </a:r>
            <a:r>
              <a:rPr lang="ja-JP" altLang="en-US" sz="1400" b="1">
                <a:latin typeface="Meiryo UI" panose="020B0604030504040204" pitchFamily="34" charset="-128"/>
                <a:ea typeface="Meiryo UI" panose="020B0604030504040204" pitchFamily="34" charset="-128"/>
              </a:rPr>
              <a:t>学生主体の運営向上事業［　　　　　　　　　　　型］</a:t>
            </a:r>
          </a:p>
        </p:txBody>
      </p:sp>
    </p:spTree>
    <p:extLst>
      <p:ext uri="{BB962C8B-B14F-4D97-AF65-F5344CB8AC3E}">
        <p14:creationId xmlns:p14="http://schemas.microsoft.com/office/powerpoint/2010/main" val="4229774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AF3F87E-EA58-CDF7-C9BB-A50AC5BD7485}"/>
              </a:ext>
            </a:extLst>
          </p:cNvPr>
          <p:cNvPicPr>
            <a:picLocks noChangeAspect="1"/>
          </p:cNvPicPr>
          <p:nvPr/>
        </p:nvPicPr>
        <p:blipFill>
          <a:blip r:embed="rId2"/>
          <a:stretch>
            <a:fillRect/>
          </a:stretch>
        </p:blipFill>
        <p:spPr>
          <a:xfrm>
            <a:off x="0" y="4390"/>
            <a:ext cx="9912352" cy="6853610"/>
          </a:xfrm>
          <a:prstGeom prst="rect">
            <a:avLst/>
          </a:prstGeom>
        </p:spPr>
      </p:pic>
    </p:spTree>
    <p:extLst>
      <p:ext uri="{BB962C8B-B14F-4D97-AF65-F5344CB8AC3E}">
        <p14:creationId xmlns:p14="http://schemas.microsoft.com/office/powerpoint/2010/main" val="91602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376DA1AB-2BC5-3660-4DDC-5598D7909A1C}"/>
              </a:ext>
            </a:extLst>
          </p:cNvPr>
          <p:cNvSpPr txBox="1"/>
          <p:nvPr/>
        </p:nvSpPr>
        <p:spPr>
          <a:xfrm>
            <a:off x="42888" y="2290061"/>
            <a:ext cx="4910112" cy="307777"/>
          </a:xfrm>
          <a:prstGeom prst="rect">
            <a:avLst/>
          </a:prstGeom>
          <a:noFill/>
        </p:spPr>
        <p:txBody>
          <a:bodyPr wrap="square" rtlCol="0">
            <a:spAutoFit/>
          </a:bodyPr>
          <a:lstStyle/>
          <a:p>
            <a:r>
              <a:rPr kumimoji="1" lang="ja-JP" altLang="en-US" sz="1400" b="1" dirty="0">
                <a:latin typeface="Meiryo UI" panose="020B0604030504040204" pitchFamily="34" charset="-128"/>
                <a:ea typeface="Meiryo UI" panose="020B0604030504040204" pitchFamily="34" charset="-128"/>
              </a:rPr>
              <a:t>■大学生指導員の養成・確保に当たっての仕組みやフロー</a:t>
            </a:r>
            <a:endParaRPr kumimoji="1" lang="ja-JP" altLang="en-US" sz="1400" dirty="0">
              <a:latin typeface="Meiryo UI" panose="020B0604030504040204" pitchFamily="34" charset="-128"/>
              <a:ea typeface="Meiryo UI" panose="020B0604030504040204" pitchFamily="34" charset="-128"/>
            </a:endParaRPr>
          </a:p>
        </p:txBody>
      </p:sp>
      <p:sp>
        <p:nvSpPr>
          <p:cNvPr id="13" name="テキスト ボックス 12">
            <a:extLst>
              <a:ext uri="{FF2B5EF4-FFF2-40B4-BE49-F238E27FC236}">
                <a16:creationId xmlns:a16="http://schemas.microsoft.com/office/drawing/2014/main" id="{EBF3EB6D-7D74-DB28-C3CF-73A8A7C391DE}"/>
              </a:ext>
            </a:extLst>
          </p:cNvPr>
          <p:cNvSpPr txBox="1"/>
          <p:nvPr/>
        </p:nvSpPr>
        <p:spPr>
          <a:xfrm>
            <a:off x="4905104" y="2290061"/>
            <a:ext cx="4572000" cy="307777"/>
          </a:xfrm>
          <a:prstGeom prst="rect">
            <a:avLst/>
          </a:prstGeom>
          <a:noFill/>
        </p:spPr>
        <p:txBody>
          <a:bodyPr wrap="square" rtlCol="0">
            <a:spAutoFit/>
          </a:bodyPr>
          <a:lstStyle/>
          <a:p>
            <a:r>
              <a:rPr kumimoji="1" lang="ja-JP" altLang="en-US" sz="1400" b="1" dirty="0">
                <a:latin typeface="Meiryo UI" panose="020B0604030504040204" pitchFamily="34" charset="-128"/>
                <a:ea typeface="Meiryo UI" panose="020B0604030504040204" pitchFamily="34" charset="-128"/>
              </a:rPr>
              <a:t>■実証事業の検証・評価方法</a:t>
            </a:r>
          </a:p>
        </p:txBody>
      </p:sp>
      <p:sp>
        <p:nvSpPr>
          <p:cNvPr id="16" name="テキスト ボックス 15">
            <a:extLst>
              <a:ext uri="{FF2B5EF4-FFF2-40B4-BE49-F238E27FC236}">
                <a16:creationId xmlns:a16="http://schemas.microsoft.com/office/drawing/2014/main" id="{CB05F9CA-CF82-8F0A-867F-F6C646AA76F6}"/>
              </a:ext>
            </a:extLst>
          </p:cNvPr>
          <p:cNvSpPr txBox="1"/>
          <p:nvPr/>
        </p:nvSpPr>
        <p:spPr>
          <a:xfrm>
            <a:off x="4894754" y="4189893"/>
            <a:ext cx="4969755" cy="307777"/>
          </a:xfrm>
          <a:prstGeom prst="rect">
            <a:avLst/>
          </a:prstGeom>
          <a:noFill/>
        </p:spPr>
        <p:txBody>
          <a:bodyPr wrap="square" rtlCol="0">
            <a:spAutoFit/>
          </a:bodyPr>
          <a:lstStyle/>
          <a:p>
            <a:r>
              <a:rPr kumimoji="1" lang="ja-JP" altLang="en-US" sz="1400" b="1" dirty="0">
                <a:latin typeface="Meiryo UI" panose="020B0604030504040204" pitchFamily="34" charset="-128"/>
                <a:ea typeface="Meiryo UI" panose="020B0604030504040204" pitchFamily="34" charset="-128"/>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rPr>
              <a:t>事業の実施体制図</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rPr>
              <a:t>（学内体制に留まらず、地域の組織・団体との連携体制も示すこと）</a:t>
            </a:r>
            <a:endParaRPr kumimoji="1" lang="en-US" altLang="ja-JP" sz="1400" b="1" dirty="0">
              <a:latin typeface="Meiryo UI" panose="020B0604030504040204" pitchFamily="34" charset="-128"/>
              <a:ea typeface="Meiryo UI" panose="020B0604030504040204" pitchFamily="34" charset="-128"/>
            </a:endParaRPr>
          </a:p>
        </p:txBody>
      </p:sp>
      <p:sp>
        <p:nvSpPr>
          <p:cNvPr id="8" name="正方形/長方形 7">
            <a:extLst>
              <a:ext uri="{FF2B5EF4-FFF2-40B4-BE49-F238E27FC236}">
                <a16:creationId xmlns:a16="http://schemas.microsoft.com/office/drawing/2014/main" id="{351C402B-2659-4986-D0C1-AB7F1268CE40}"/>
              </a:ext>
            </a:extLst>
          </p:cNvPr>
          <p:cNvSpPr/>
          <p:nvPr/>
        </p:nvSpPr>
        <p:spPr>
          <a:xfrm>
            <a:off x="5008882" y="2548037"/>
            <a:ext cx="4743702" cy="16411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 altLang="ja-JP" sz="1200" b="0" dirty="0">
              <a:solidFill>
                <a:schemeClr val="tx1"/>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EF7EB96A-7330-579E-66E3-12F0A98383CB}"/>
              </a:ext>
            </a:extLst>
          </p:cNvPr>
          <p:cNvSpPr/>
          <p:nvPr/>
        </p:nvSpPr>
        <p:spPr>
          <a:xfrm>
            <a:off x="134471" y="2548038"/>
            <a:ext cx="4743702" cy="23856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kumimoji="1" lang="en" altLang="ja-JP" sz="1200" b="0" dirty="0">
              <a:solidFill>
                <a:schemeClr val="tx1"/>
              </a:solidFill>
              <a:latin typeface="メイリオ" panose="020B0604030504040204" pitchFamily="50" charset="-128"/>
              <a:ea typeface="メイリオ" panose="020B0604030504040204" pitchFamily="50" charset="-128"/>
            </a:endParaRPr>
          </a:p>
        </p:txBody>
      </p:sp>
      <p:graphicFrame>
        <p:nvGraphicFramePr>
          <p:cNvPr id="3" name="表 9">
            <a:extLst>
              <a:ext uri="{FF2B5EF4-FFF2-40B4-BE49-F238E27FC236}">
                <a16:creationId xmlns:a16="http://schemas.microsoft.com/office/drawing/2014/main" id="{71C2EED2-5E7C-7DDA-E29A-E7EAFE56E1A8}"/>
              </a:ext>
            </a:extLst>
          </p:cNvPr>
          <p:cNvGraphicFramePr>
            <a:graphicFrameLocks noGrp="1"/>
          </p:cNvGraphicFramePr>
          <p:nvPr>
            <p:extLst>
              <p:ext uri="{D42A27DB-BD31-4B8C-83A1-F6EECF244321}">
                <p14:modId xmlns:p14="http://schemas.microsoft.com/office/powerpoint/2010/main" val="450532260"/>
              </p:ext>
            </p:extLst>
          </p:nvPr>
        </p:nvGraphicFramePr>
        <p:xfrm>
          <a:off x="134471" y="642535"/>
          <a:ext cx="9619129" cy="1607350"/>
        </p:xfrm>
        <a:graphic>
          <a:graphicData uri="http://schemas.openxmlformats.org/drawingml/2006/table">
            <a:tbl>
              <a:tblPr firstRow="1" bandRow="1">
                <a:tableStyleId>{5C22544A-7EE6-4342-B048-85BDC9FD1C3A}</a:tableStyleId>
              </a:tblPr>
              <a:tblGrid>
                <a:gridCol w="1104020">
                  <a:extLst>
                    <a:ext uri="{9D8B030D-6E8A-4147-A177-3AD203B41FA5}">
                      <a16:colId xmlns:a16="http://schemas.microsoft.com/office/drawing/2014/main" val="2057908422"/>
                    </a:ext>
                  </a:extLst>
                </a:gridCol>
                <a:gridCol w="8515109">
                  <a:extLst>
                    <a:ext uri="{9D8B030D-6E8A-4147-A177-3AD203B41FA5}">
                      <a16:colId xmlns:a16="http://schemas.microsoft.com/office/drawing/2014/main" val="2687262701"/>
                    </a:ext>
                  </a:extLst>
                </a:gridCol>
              </a:tblGrid>
              <a:tr h="418630">
                <a:tc>
                  <a:txBody>
                    <a:bodyPr/>
                    <a:lstStyle/>
                    <a:p>
                      <a:pPr algn="dist"/>
                      <a:r>
                        <a:rPr kumimoji="1" lang="ja-JP" altLang="en-US" sz="1400" b="1" dirty="0">
                          <a:solidFill>
                            <a:schemeClr val="tx1"/>
                          </a:solidFill>
                          <a:latin typeface="Meiryo UI" panose="020B0604030504040204" pitchFamily="34" charset="-128"/>
                          <a:ea typeface="Meiryo UI" panose="020B0604030504040204" pitchFamily="34" charset="-128"/>
                        </a:rPr>
                        <a:t>実施計画名</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b="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8449003"/>
                  </a:ext>
                </a:extLst>
              </a:tr>
              <a:tr h="733370">
                <a:tc>
                  <a:txBody>
                    <a:bodyPr/>
                    <a:lstStyle/>
                    <a:p>
                      <a:pPr algn="dist"/>
                      <a:r>
                        <a:rPr kumimoji="1" lang="ja-JP" altLang="en-US" sz="1400" b="1" dirty="0">
                          <a:solidFill>
                            <a:schemeClr val="tx1"/>
                          </a:solidFill>
                          <a:latin typeface="Meiryo UI" panose="020B0604030504040204" pitchFamily="34" charset="-128"/>
                          <a:ea typeface="Meiryo UI" panose="020B0604030504040204" pitchFamily="34" charset="-128"/>
                        </a:rPr>
                        <a:t>事業概要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endParaRPr kumimoji="1" lang="en" altLang="ja-JP" sz="1200" b="0" dirty="0">
                        <a:solidFill>
                          <a:schemeClr val="tx1"/>
                        </a:solidFill>
                        <a:latin typeface="メイリオ" panose="020B0604030504040204" pitchFamily="50" charset="-128"/>
                        <a:ea typeface="メイリオ" panose="020B0604030504040204" pitchFamily="50" charset="-128"/>
                      </a:endParaRPr>
                    </a:p>
                    <a:p>
                      <a:pPr algn="l"/>
                      <a:endParaRPr kumimoji="1" lang="en" altLang="ja-JP" sz="1200" b="0" dirty="0">
                        <a:solidFill>
                          <a:schemeClr val="tx1"/>
                        </a:solidFill>
                        <a:latin typeface="メイリオ" panose="020B0604030504040204" pitchFamily="50" charset="-128"/>
                        <a:ea typeface="メイリオ" panose="020B0604030504040204" pitchFamily="50" charset="-128"/>
                      </a:endParaRPr>
                    </a:p>
                    <a:p>
                      <a:pPr algn="l"/>
                      <a:endParaRPr kumimoji="1" lang="en" altLang="ja-JP" sz="1200" b="0" dirty="0">
                        <a:solidFill>
                          <a:schemeClr val="tx1"/>
                        </a:solidFill>
                        <a:latin typeface="メイリオ" panose="020B0604030504040204" pitchFamily="50" charset="-128"/>
                        <a:ea typeface="メイリオ" panose="020B0604030504040204" pitchFamily="50" charset="-128"/>
                      </a:endParaRPr>
                    </a:p>
                    <a:p>
                      <a:pPr algn="l"/>
                      <a:endParaRPr kumimoji="1" lang="en" altLang="ja-JP" sz="1200" b="0" dirty="0">
                        <a:solidFill>
                          <a:schemeClr val="tx1"/>
                        </a:solidFill>
                        <a:latin typeface="メイリオ" panose="020B0604030504040204" pitchFamily="50" charset="-128"/>
                        <a:ea typeface="メイリオ" panose="020B0604030504040204" pitchFamily="50" charset="-128"/>
                      </a:endParaRPr>
                    </a:p>
                    <a:p>
                      <a:pPr algn="l"/>
                      <a:endParaRPr kumimoji="1" lang="en" altLang="ja-JP" sz="1200" b="0" dirty="0">
                        <a:solidFill>
                          <a:schemeClr val="tx1"/>
                        </a:solidFill>
                        <a:latin typeface="メイリオ" panose="020B0604030504040204" pitchFamily="50" charset="-128"/>
                        <a:ea typeface="メイリオ" panose="020B0604030504040204" pitchFamily="50" charset="-128"/>
                      </a:endParaRPr>
                    </a:p>
                    <a:p>
                      <a:pPr algn="l"/>
                      <a:endParaRPr kumimoji="1" lang="en" altLang="ja-JP" sz="12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3469462"/>
                  </a:ext>
                </a:extLst>
              </a:tr>
            </a:tbl>
          </a:graphicData>
        </a:graphic>
      </p:graphicFrame>
      <p:sp>
        <p:nvSpPr>
          <p:cNvPr id="4" name="正方形/長方形 3">
            <a:extLst>
              <a:ext uri="{FF2B5EF4-FFF2-40B4-BE49-F238E27FC236}">
                <a16:creationId xmlns:a16="http://schemas.microsoft.com/office/drawing/2014/main" id="{4207E74D-0135-7FD5-EEF9-C4EF6BCE8A39}"/>
              </a:ext>
            </a:extLst>
          </p:cNvPr>
          <p:cNvSpPr/>
          <p:nvPr/>
        </p:nvSpPr>
        <p:spPr>
          <a:xfrm>
            <a:off x="5001276" y="4487381"/>
            <a:ext cx="4743702" cy="2314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rgbClr val="FF0000"/>
                </a:solidFill>
                <a:latin typeface="メイリオ" panose="020B0604030504040204" pitchFamily="50" charset="-128"/>
                <a:ea typeface="メイリオ" panose="020B0604030504040204" pitchFamily="50" charset="-128"/>
              </a:rPr>
              <a:t>主催者には（</a:t>
            </a:r>
            <a:r>
              <a:rPr kumimoji="1" lang="en-US" altLang="ja-JP" sz="1000" dirty="0">
                <a:solidFill>
                  <a:srgbClr val="FF0000"/>
                </a:solidFill>
                <a:latin typeface="メイリオ" panose="020B0604030504040204" pitchFamily="50" charset="-128"/>
                <a:ea typeface="メイリオ" panose="020B0604030504040204" pitchFamily="50" charset="-128"/>
              </a:rPr>
              <a:t>※</a:t>
            </a:r>
            <a:r>
              <a:rPr kumimoji="1" lang="ja-JP" altLang="en-US" sz="1000" dirty="0">
                <a:solidFill>
                  <a:srgbClr val="FF0000"/>
                </a:solidFill>
                <a:latin typeface="メイリオ" panose="020B0604030504040204" pitchFamily="50" charset="-128"/>
                <a:ea typeface="メイリオ" panose="020B0604030504040204" pitchFamily="50" charset="-128"/>
              </a:rPr>
              <a:t>）を付してください</a:t>
            </a:r>
            <a:endParaRPr kumimoji="1" lang="ja-JP" altLang="en-US" sz="900" dirty="0">
              <a:solidFill>
                <a:srgbClr val="FF0000"/>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A073F669-F776-83E7-5EEB-2C1894E83171}"/>
              </a:ext>
            </a:extLst>
          </p:cNvPr>
          <p:cNvSpPr txBox="1"/>
          <p:nvPr/>
        </p:nvSpPr>
        <p:spPr>
          <a:xfrm>
            <a:off x="0" y="89208"/>
            <a:ext cx="6289288" cy="515526"/>
          </a:xfrm>
          <a:prstGeom prst="rect">
            <a:avLst/>
          </a:prstGeom>
          <a:noFill/>
        </p:spPr>
        <p:txBody>
          <a:bodyPr wrap="square">
            <a:spAutoFit/>
          </a:bodyPr>
          <a:lstStyle/>
          <a:p>
            <a:r>
              <a:rPr lang="ja-JP" altLang="en-US" sz="1050">
                <a:latin typeface="Meiryo UI" panose="020B0604030504040204" pitchFamily="34" charset="-128"/>
                <a:ea typeface="Meiryo UI" panose="020B0604030504040204" pitchFamily="34" charset="-128"/>
              </a:rPr>
              <a:t>「令和</a:t>
            </a:r>
            <a:r>
              <a:rPr lang="en-US" altLang="ja-JP" sz="1050" dirty="0">
                <a:latin typeface="Meiryo UI" panose="020B0604030504040204" pitchFamily="34" charset="-128"/>
                <a:ea typeface="Meiryo UI" panose="020B0604030504040204" pitchFamily="34" charset="-128"/>
              </a:rPr>
              <a:t>8</a:t>
            </a:r>
            <a:r>
              <a:rPr lang="ja-JP" altLang="en-US" sz="1050">
                <a:latin typeface="Meiryo UI" panose="020B0604030504040204" pitchFamily="34" charset="-128"/>
                <a:ea typeface="Meiryo UI" panose="020B0604030504040204" pitchFamily="34" charset="-128"/>
              </a:rPr>
              <a:t>年度</a:t>
            </a:r>
            <a:r>
              <a:rPr lang="en-US" altLang="ja-JP" sz="1050" dirty="0">
                <a:latin typeface="Meiryo UI" panose="020B0604030504040204" pitchFamily="34" charset="-128"/>
                <a:ea typeface="Meiryo UI" panose="020B0604030504040204" pitchFamily="34" charset="-128"/>
              </a:rPr>
              <a:t> </a:t>
            </a:r>
            <a:r>
              <a:rPr lang="ja-JP" altLang="en-US" sz="1050">
                <a:latin typeface="Meiryo UI" panose="020B0604030504040204" pitchFamily="34" charset="-128"/>
                <a:ea typeface="Meiryo UI" panose="020B0604030504040204" pitchFamily="34" charset="-128"/>
              </a:rPr>
              <a:t>大学</a:t>
            </a:r>
            <a:r>
              <a:rPr lang="ja-JP" altLang="en-US" sz="1050" dirty="0">
                <a:latin typeface="Meiryo UI" panose="020B0604030504040204" pitchFamily="34" charset="-128"/>
                <a:ea typeface="Meiryo UI" panose="020B0604030504040204" pitchFamily="34" charset="-128"/>
              </a:rPr>
              <a:t>スポーツ総合</a:t>
            </a:r>
            <a:r>
              <a:rPr lang="ja-JP" altLang="en-US" sz="1050">
                <a:latin typeface="Meiryo UI" panose="020B0604030504040204" pitchFamily="34" charset="-128"/>
                <a:ea typeface="Meiryo UI" panose="020B0604030504040204" pitchFamily="34" charset="-128"/>
              </a:rPr>
              <a:t>支援事業」企画提案書（事業概要資料）</a:t>
            </a:r>
            <a:endParaRPr lang="en-US" altLang="ja-JP" sz="1050" dirty="0">
              <a:latin typeface="Meiryo UI" panose="020B0604030504040204" pitchFamily="34" charset="-128"/>
              <a:ea typeface="Meiryo UI" panose="020B0604030504040204" pitchFamily="34" charset="-128"/>
            </a:endParaRPr>
          </a:p>
          <a:p>
            <a:endParaRPr lang="en-US" altLang="ja-JP" sz="300" dirty="0">
              <a:latin typeface="Meiryo UI" panose="020B0604030504040204" pitchFamily="34" charset="-128"/>
              <a:ea typeface="Meiryo UI" panose="020B0604030504040204" pitchFamily="34" charset="-128"/>
            </a:endParaRPr>
          </a:p>
          <a:p>
            <a:r>
              <a:rPr lang="en-US" altLang="ja-JP" sz="1400" b="1" dirty="0">
                <a:latin typeface="Meiryo UI" panose="020B0604030504040204" pitchFamily="34" charset="-128"/>
                <a:ea typeface="Meiryo UI" panose="020B0604030504040204" pitchFamily="34" charset="-128"/>
              </a:rPr>
              <a:t>②</a:t>
            </a:r>
            <a:r>
              <a:rPr lang="ja-JP" altLang="en-US" sz="1400" b="1">
                <a:latin typeface="Meiryo UI" panose="020B0604030504040204" pitchFamily="34" charset="-128"/>
                <a:ea typeface="Meiryo UI" panose="020B0604030504040204" pitchFamily="34" charset="-128"/>
              </a:rPr>
              <a:t>大学生指導員の養成・確保に関する実証事業［　　　　　　　　　　　型］</a:t>
            </a:r>
            <a:endParaRPr lang="ja-JP" altLang="en-US" sz="1400" b="1" dirty="0">
              <a:latin typeface="Meiryo UI" panose="020B0604030504040204" pitchFamily="34" charset="-128"/>
              <a:ea typeface="Meiryo UI" panose="020B0604030504040204" pitchFamily="34" charset="-128"/>
            </a:endParaRPr>
          </a:p>
        </p:txBody>
      </p:sp>
      <p:graphicFrame>
        <p:nvGraphicFramePr>
          <p:cNvPr id="5" name="表 9">
            <a:extLst>
              <a:ext uri="{FF2B5EF4-FFF2-40B4-BE49-F238E27FC236}">
                <a16:creationId xmlns:a16="http://schemas.microsoft.com/office/drawing/2014/main" id="{4F119BAF-B6A9-A39C-A969-D964CF9D9EB7}"/>
              </a:ext>
            </a:extLst>
          </p:cNvPr>
          <p:cNvGraphicFramePr>
            <a:graphicFrameLocks noGrp="1"/>
          </p:cNvGraphicFramePr>
          <p:nvPr>
            <p:extLst>
              <p:ext uri="{D42A27DB-BD31-4B8C-83A1-F6EECF244321}">
                <p14:modId xmlns:p14="http://schemas.microsoft.com/office/powerpoint/2010/main" val="43223887"/>
              </p:ext>
            </p:extLst>
          </p:nvPr>
        </p:nvGraphicFramePr>
        <p:xfrm>
          <a:off x="6021658" y="98037"/>
          <a:ext cx="3731941" cy="455594"/>
        </p:xfrm>
        <a:graphic>
          <a:graphicData uri="http://schemas.openxmlformats.org/drawingml/2006/table">
            <a:tbl>
              <a:tblPr firstRow="1" bandRow="1">
                <a:tableStyleId>{5C22544A-7EE6-4342-B048-85BDC9FD1C3A}</a:tableStyleId>
              </a:tblPr>
              <a:tblGrid>
                <a:gridCol w="924811">
                  <a:extLst>
                    <a:ext uri="{9D8B030D-6E8A-4147-A177-3AD203B41FA5}">
                      <a16:colId xmlns:a16="http://schemas.microsoft.com/office/drawing/2014/main" val="2057908422"/>
                    </a:ext>
                  </a:extLst>
                </a:gridCol>
                <a:gridCol w="2807130">
                  <a:extLst>
                    <a:ext uri="{9D8B030D-6E8A-4147-A177-3AD203B41FA5}">
                      <a16:colId xmlns:a16="http://schemas.microsoft.com/office/drawing/2014/main" val="2687262701"/>
                    </a:ext>
                  </a:extLst>
                </a:gridCol>
              </a:tblGrid>
              <a:tr h="455594">
                <a:tc>
                  <a:txBody>
                    <a:bodyPr/>
                    <a:lstStyle/>
                    <a:p>
                      <a:pPr algn="dist"/>
                      <a:r>
                        <a:rPr kumimoji="1" lang="ja-JP" altLang="en-US" sz="1600" b="1" dirty="0">
                          <a:solidFill>
                            <a:schemeClr val="bg1"/>
                          </a:solidFill>
                          <a:latin typeface="Meiryo UI" panose="020B0604030504040204" pitchFamily="34" charset="-128"/>
                          <a:ea typeface="Meiryo UI" panose="020B0604030504040204" pitchFamily="34" charset="-128"/>
                        </a:rPr>
                        <a:t>大学名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solidFill>
                          <a:schemeClr val="tx1"/>
                        </a:solidFill>
                        <a:latin typeface="Meiryo UI" panose="020B0604030504040204" pitchFamily="34" charset="-128"/>
                        <a:ea typeface="Meiryo UI" panose="020B0604030504040204"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3607581"/>
                  </a:ext>
                </a:extLst>
              </a:tr>
            </a:tbl>
          </a:graphicData>
        </a:graphic>
      </p:graphicFrame>
      <p:sp>
        <p:nvSpPr>
          <p:cNvPr id="6" name="テキスト ボックス 5">
            <a:extLst>
              <a:ext uri="{FF2B5EF4-FFF2-40B4-BE49-F238E27FC236}">
                <a16:creationId xmlns:a16="http://schemas.microsoft.com/office/drawing/2014/main" id="{B05FF9F5-A69C-CD10-1FB0-D0EE3C53B81A}"/>
              </a:ext>
            </a:extLst>
          </p:cNvPr>
          <p:cNvSpPr txBox="1"/>
          <p:nvPr/>
        </p:nvSpPr>
        <p:spPr>
          <a:xfrm>
            <a:off x="41871" y="4900275"/>
            <a:ext cx="5025972" cy="307777"/>
          </a:xfrm>
          <a:prstGeom prst="rect">
            <a:avLst/>
          </a:prstGeom>
          <a:noFill/>
        </p:spPr>
        <p:txBody>
          <a:bodyPr wrap="square" rtlCol="0">
            <a:spAutoFit/>
          </a:bodyPr>
          <a:lstStyle/>
          <a:p>
            <a:r>
              <a:rPr kumimoji="1" lang="ja-JP" altLang="en-US" sz="1400" b="1">
                <a:latin typeface="Meiryo UI" panose="020B0604030504040204" pitchFamily="34" charset="-128"/>
                <a:ea typeface="Meiryo UI" panose="020B0604030504040204" pitchFamily="34" charset="-128"/>
              </a:rPr>
              <a:t>■主な参加者・想定人数</a:t>
            </a:r>
            <a:endParaRPr kumimoji="1" lang="ja-JP" altLang="en-US" sz="1200" dirty="0">
              <a:latin typeface="Meiryo UI" panose="020B0604030504040204" pitchFamily="34" charset="-128"/>
              <a:ea typeface="Meiryo UI" panose="020B0604030504040204" pitchFamily="34" charset="-128"/>
            </a:endParaRPr>
          </a:p>
        </p:txBody>
      </p:sp>
      <p:graphicFrame>
        <p:nvGraphicFramePr>
          <p:cNvPr id="7" name="表 6">
            <a:extLst>
              <a:ext uri="{FF2B5EF4-FFF2-40B4-BE49-F238E27FC236}">
                <a16:creationId xmlns:a16="http://schemas.microsoft.com/office/drawing/2014/main" id="{9E7E11BA-0F74-E5DB-FDCB-B79AA34F2324}"/>
              </a:ext>
            </a:extLst>
          </p:cNvPr>
          <p:cNvGraphicFramePr>
            <a:graphicFrameLocks noGrp="1"/>
          </p:cNvGraphicFramePr>
          <p:nvPr>
            <p:extLst>
              <p:ext uri="{D42A27DB-BD31-4B8C-83A1-F6EECF244321}">
                <p14:modId xmlns:p14="http://schemas.microsoft.com/office/powerpoint/2010/main" val="1556289126"/>
              </p:ext>
            </p:extLst>
          </p:nvPr>
        </p:nvGraphicFramePr>
        <p:xfrm>
          <a:off x="134470" y="5184028"/>
          <a:ext cx="4743702" cy="1618202"/>
        </p:xfrm>
        <a:graphic>
          <a:graphicData uri="http://schemas.openxmlformats.org/drawingml/2006/table">
            <a:tbl>
              <a:tblPr firstRow="1" bandRow="1">
                <a:tableStyleId>{5C22544A-7EE6-4342-B048-85BDC9FD1C3A}</a:tableStyleId>
              </a:tblPr>
              <a:tblGrid>
                <a:gridCol w="1581234">
                  <a:extLst>
                    <a:ext uri="{9D8B030D-6E8A-4147-A177-3AD203B41FA5}">
                      <a16:colId xmlns:a16="http://schemas.microsoft.com/office/drawing/2014/main" val="1821632474"/>
                    </a:ext>
                  </a:extLst>
                </a:gridCol>
                <a:gridCol w="2477155">
                  <a:extLst>
                    <a:ext uri="{9D8B030D-6E8A-4147-A177-3AD203B41FA5}">
                      <a16:colId xmlns:a16="http://schemas.microsoft.com/office/drawing/2014/main" val="404043847"/>
                    </a:ext>
                  </a:extLst>
                </a:gridCol>
                <a:gridCol w="685313">
                  <a:extLst>
                    <a:ext uri="{9D8B030D-6E8A-4147-A177-3AD203B41FA5}">
                      <a16:colId xmlns:a16="http://schemas.microsoft.com/office/drawing/2014/main" val="1091298631"/>
                    </a:ext>
                  </a:extLst>
                </a:gridCol>
              </a:tblGrid>
              <a:tr h="315747">
                <a:tc>
                  <a:txBody>
                    <a:bodyPr/>
                    <a:lstStyle/>
                    <a:p>
                      <a:pPr algn="ctr"/>
                      <a:r>
                        <a:rPr kumimoji="1" lang="ja-JP" altLang="en-US" sz="1400">
                          <a:solidFill>
                            <a:schemeClr val="tx1"/>
                          </a:solidFill>
                          <a:latin typeface="Meiryo UI" panose="020B0604030504040204" pitchFamily="34" charset="-128"/>
                          <a:ea typeface="Meiryo UI" panose="020B0604030504040204" pitchFamily="34" charset="-128"/>
                        </a:rPr>
                        <a:t>区分</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ja-JP" altLang="en-US" sz="1400">
                          <a:solidFill>
                            <a:schemeClr val="tx1"/>
                          </a:solidFill>
                          <a:latin typeface="Meiryo UI" panose="020B0604030504040204" pitchFamily="34" charset="-128"/>
                          <a:ea typeface="Meiryo UI" panose="020B0604030504040204" pitchFamily="34" charset="-128"/>
                        </a:rPr>
                        <a:t>内容</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ja-JP" altLang="en-US" sz="1400">
                          <a:solidFill>
                            <a:schemeClr val="tx1"/>
                          </a:solidFill>
                          <a:latin typeface="Meiryo UI" panose="020B0604030504040204" pitchFamily="34" charset="-128"/>
                          <a:ea typeface="Meiryo UI" panose="020B0604030504040204" pitchFamily="34" charset="-128"/>
                        </a:rPr>
                        <a:t>人数</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0954075"/>
                  </a:ext>
                </a:extLst>
              </a:tr>
              <a:tr h="260491">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1750601"/>
                  </a:ext>
                </a:extLst>
              </a:tr>
              <a:tr h="260491">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0174791"/>
                  </a:ext>
                </a:extLst>
              </a:tr>
              <a:tr h="260491">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861132"/>
                  </a:ext>
                </a:extLst>
              </a:tr>
              <a:tr h="260491">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4748484"/>
                  </a:ext>
                </a:extLst>
              </a:tr>
              <a:tr h="260491">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7517142"/>
                  </a:ext>
                </a:extLst>
              </a:tr>
            </a:tbl>
          </a:graphicData>
        </a:graphic>
      </p:graphicFrame>
    </p:spTree>
    <p:extLst>
      <p:ext uri="{BB962C8B-B14F-4D97-AF65-F5344CB8AC3E}">
        <p14:creationId xmlns:p14="http://schemas.microsoft.com/office/powerpoint/2010/main" val="443227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BEBC5-DE2C-B379-3996-C5E24A00EEF0}"/>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A3C17960-5F2A-84BC-49FD-492FF52DE27A}"/>
              </a:ext>
            </a:extLst>
          </p:cNvPr>
          <p:cNvPicPr>
            <a:picLocks noChangeAspect="1"/>
          </p:cNvPicPr>
          <p:nvPr/>
        </p:nvPicPr>
        <p:blipFill>
          <a:blip r:embed="rId2"/>
          <a:stretch>
            <a:fillRect/>
          </a:stretch>
        </p:blipFill>
        <p:spPr>
          <a:xfrm>
            <a:off x="0" y="4390"/>
            <a:ext cx="9912352" cy="6853610"/>
          </a:xfrm>
          <a:prstGeom prst="rect">
            <a:avLst/>
          </a:prstGeom>
        </p:spPr>
      </p:pic>
    </p:spTree>
    <p:extLst>
      <p:ext uri="{BB962C8B-B14F-4D97-AF65-F5344CB8AC3E}">
        <p14:creationId xmlns:p14="http://schemas.microsoft.com/office/powerpoint/2010/main" val="2848110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376DA1AB-2BC5-3660-4DDC-5598D7909A1C}"/>
              </a:ext>
            </a:extLst>
          </p:cNvPr>
          <p:cNvSpPr txBox="1"/>
          <p:nvPr/>
        </p:nvSpPr>
        <p:spPr>
          <a:xfrm>
            <a:off x="42888" y="2256608"/>
            <a:ext cx="2140476" cy="307777"/>
          </a:xfrm>
          <a:prstGeom prst="rect">
            <a:avLst/>
          </a:prstGeom>
          <a:noFill/>
        </p:spPr>
        <p:txBody>
          <a:bodyPr wrap="square" rtlCol="0">
            <a:spAutoFit/>
          </a:bodyPr>
          <a:lstStyle/>
          <a:p>
            <a:r>
              <a:rPr kumimoji="1" lang="ja-JP" altLang="en-US" sz="1400" b="1" dirty="0">
                <a:latin typeface="Meiryo UI" panose="020B0604030504040204" pitchFamily="34" charset="-128"/>
                <a:ea typeface="Meiryo UI" panose="020B0604030504040204" pitchFamily="34" charset="-128"/>
              </a:rPr>
              <a:t>■対象地域が抱える課題</a:t>
            </a:r>
          </a:p>
        </p:txBody>
      </p:sp>
      <p:sp>
        <p:nvSpPr>
          <p:cNvPr id="16" name="テキスト ボックス 15">
            <a:extLst>
              <a:ext uri="{FF2B5EF4-FFF2-40B4-BE49-F238E27FC236}">
                <a16:creationId xmlns:a16="http://schemas.microsoft.com/office/drawing/2014/main" id="{CB05F9CA-CF82-8F0A-867F-F6C646AA76F6}"/>
              </a:ext>
            </a:extLst>
          </p:cNvPr>
          <p:cNvSpPr txBox="1"/>
          <p:nvPr/>
        </p:nvSpPr>
        <p:spPr>
          <a:xfrm>
            <a:off x="4872114" y="4178742"/>
            <a:ext cx="4969755" cy="307777"/>
          </a:xfrm>
          <a:prstGeom prst="rect">
            <a:avLst/>
          </a:prstGeom>
          <a:noFill/>
        </p:spPr>
        <p:txBody>
          <a:bodyPr wrap="square" rtlCol="0">
            <a:spAutoFit/>
          </a:bodyPr>
          <a:lstStyle/>
          <a:p>
            <a:r>
              <a:rPr kumimoji="1" lang="ja-JP" altLang="en-US" sz="1400" b="1" dirty="0">
                <a:latin typeface="Meiryo UI" panose="020B0604030504040204" pitchFamily="34" charset="-128"/>
                <a:ea typeface="Meiryo UI" panose="020B0604030504040204" pitchFamily="34" charset="-128"/>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rPr>
              <a:t>事業の実施体制図</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rPr>
              <a:t>（学内体制に留まらず、地域の組織・団体との連携体制も示すこと）</a:t>
            </a:r>
            <a:endParaRPr kumimoji="1" lang="en-US" altLang="ja-JP" sz="1400" b="1" dirty="0">
              <a:latin typeface="Meiryo UI" panose="020B0604030504040204" pitchFamily="34" charset="-128"/>
              <a:ea typeface="Meiryo UI" panose="020B0604030504040204" pitchFamily="34" charset="-128"/>
            </a:endParaRPr>
          </a:p>
        </p:txBody>
      </p:sp>
      <p:graphicFrame>
        <p:nvGraphicFramePr>
          <p:cNvPr id="3" name="表 9">
            <a:extLst>
              <a:ext uri="{FF2B5EF4-FFF2-40B4-BE49-F238E27FC236}">
                <a16:creationId xmlns:a16="http://schemas.microsoft.com/office/drawing/2014/main" id="{71C2EED2-5E7C-7DDA-E29A-E7EAFE56E1A8}"/>
              </a:ext>
            </a:extLst>
          </p:cNvPr>
          <p:cNvGraphicFramePr>
            <a:graphicFrameLocks noGrp="1"/>
          </p:cNvGraphicFramePr>
          <p:nvPr>
            <p:extLst>
              <p:ext uri="{D42A27DB-BD31-4B8C-83A1-F6EECF244321}">
                <p14:modId xmlns:p14="http://schemas.microsoft.com/office/powerpoint/2010/main" val="3577159277"/>
              </p:ext>
            </p:extLst>
          </p:nvPr>
        </p:nvGraphicFramePr>
        <p:xfrm>
          <a:off x="134471" y="642535"/>
          <a:ext cx="9619129" cy="1607350"/>
        </p:xfrm>
        <a:graphic>
          <a:graphicData uri="http://schemas.openxmlformats.org/drawingml/2006/table">
            <a:tbl>
              <a:tblPr firstRow="1" bandRow="1">
                <a:tableStyleId>{5C22544A-7EE6-4342-B048-85BDC9FD1C3A}</a:tableStyleId>
              </a:tblPr>
              <a:tblGrid>
                <a:gridCol w="1104020">
                  <a:extLst>
                    <a:ext uri="{9D8B030D-6E8A-4147-A177-3AD203B41FA5}">
                      <a16:colId xmlns:a16="http://schemas.microsoft.com/office/drawing/2014/main" val="2057908422"/>
                    </a:ext>
                  </a:extLst>
                </a:gridCol>
                <a:gridCol w="8515109">
                  <a:extLst>
                    <a:ext uri="{9D8B030D-6E8A-4147-A177-3AD203B41FA5}">
                      <a16:colId xmlns:a16="http://schemas.microsoft.com/office/drawing/2014/main" val="2687262701"/>
                    </a:ext>
                  </a:extLst>
                </a:gridCol>
              </a:tblGrid>
              <a:tr h="418630">
                <a:tc>
                  <a:txBody>
                    <a:bodyPr/>
                    <a:lstStyle/>
                    <a:p>
                      <a:pPr algn="dist"/>
                      <a:r>
                        <a:rPr kumimoji="1" lang="ja-JP" altLang="en-US" sz="1400" b="1" dirty="0">
                          <a:solidFill>
                            <a:schemeClr val="tx1"/>
                          </a:solidFill>
                          <a:latin typeface="Meiryo UI" panose="020B0604030504040204" pitchFamily="34" charset="-128"/>
                          <a:ea typeface="Meiryo UI" panose="020B0604030504040204" pitchFamily="34" charset="-128"/>
                        </a:rPr>
                        <a:t>実施計画名</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8449003"/>
                  </a:ext>
                </a:extLst>
              </a:tr>
              <a:tr h="733370">
                <a:tc>
                  <a:txBody>
                    <a:bodyPr/>
                    <a:lstStyle/>
                    <a:p>
                      <a:pPr algn="dist"/>
                      <a:r>
                        <a:rPr kumimoji="1" lang="ja-JP" altLang="en-US" sz="1400" b="1" dirty="0">
                          <a:solidFill>
                            <a:schemeClr val="tx1"/>
                          </a:solidFill>
                          <a:latin typeface="Meiryo UI" panose="020B0604030504040204" pitchFamily="34" charset="-128"/>
                          <a:ea typeface="Meiryo UI" panose="020B0604030504040204" pitchFamily="34" charset="-128"/>
                        </a:rPr>
                        <a:t>事業概要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endParaRPr kumimoji="1" lang="en" altLang="ja-JP" sz="1200" b="0" dirty="0">
                        <a:solidFill>
                          <a:schemeClr val="tx1"/>
                        </a:solidFill>
                        <a:latin typeface="メイリオ" panose="020B0604030504040204" pitchFamily="50" charset="-128"/>
                        <a:ea typeface="メイリオ" panose="020B0604030504040204" pitchFamily="50" charset="-128"/>
                      </a:endParaRPr>
                    </a:p>
                    <a:p>
                      <a:pPr algn="l"/>
                      <a:endParaRPr kumimoji="1" lang="en" altLang="ja-JP" sz="1200" b="0" dirty="0">
                        <a:solidFill>
                          <a:schemeClr val="tx1"/>
                        </a:solidFill>
                        <a:latin typeface="メイリオ" panose="020B0604030504040204" pitchFamily="50" charset="-128"/>
                        <a:ea typeface="メイリオ" panose="020B0604030504040204" pitchFamily="50" charset="-128"/>
                      </a:endParaRPr>
                    </a:p>
                    <a:p>
                      <a:pPr algn="l"/>
                      <a:endParaRPr kumimoji="1" lang="en" altLang="ja-JP" sz="1200" b="0" dirty="0">
                        <a:solidFill>
                          <a:schemeClr val="tx1"/>
                        </a:solidFill>
                        <a:latin typeface="メイリオ" panose="020B0604030504040204" pitchFamily="50" charset="-128"/>
                        <a:ea typeface="メイリオ" panose="020B0604030504040204" pitchFamily="50" charset="-128"/>
                      </a:endParaRPr>
                    </a:p>
                    <a:p>
                      <a:pPr algn="l"/>
                      <a:endParaRPr kumimoji="1" lang="en" altLang="ja-JP" sz="1200" b="0" dirty="0">
                        <a:solidFill>
                          <a:schemeClr val="tx1"/>
                        </a:solidFill>
                        <a:latin typeface="メイリオ" panose="020B0604030504040204" pitchFamily="50" charset="-128"/>
                        <a:ea typeface="メイリオ" panose="020B0604030504040204" pitchFamily="50" charset="-128"/>
                      </a:endParaRPr>
                    </a:p>
                    <a:p>
                      <a:pPr algn="l"/>
                      <a:endParaRPr kumimoji="1" lang="en" altLang="ja-JP" sz="1200" b="0" dirty="0">
                        <a:solidFill>
                          <a:schemeClr val="tx1"/>
                        </a:solidFill>
                        <a:latin typeface="メイリオ" panose="020B0604030504040204" pitchFamily="50" charset="-128"/>
                        <a:ea typeface="メイリオ" panose="020B0604030504040204" pitchFamily="50" charset="-128"/>
                      </a:endParaRPr>
                    </a:p>
                    <a:p>
                      <a:pPr algn="l"/>
                      <a:endParaRPr kumimoji="1" lang="en" altLang="ja-JP" sz="12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3469462"/>
                  </a:ext>
                </a:extLst>
              </a:tr>
            </a:tbl>
          </a:graphicData>
        </a:graphic>
      </p:graphicFrame>
      <p:graphicFrame>
        <p:nvGraphicFramePr>
          <p:cNvPr id="5" name="表 9">
            <a:extLst>
              <a:ext uri="{FF2B5EF4-FFF2-40B4-BE49-F238E27FC236}">
                <a16:creationId xmlns:a16="http://schemas.microsoft.com/office/drawing/2014/main" id="{E75B0D95-3B75-3E80-459F-97BDB25570D1}"/>
              </a:ext>
            </a:extLst>
          </p:cNvPr>
          <p:cNvGraphicFramePr>
            <a:graphicFrameLocks noGrp="1"/>
          </p:cNvGraphicFramePr>
          <p:nvPr>
            <p:extLst>
              <p:ext uri="{D42A27DB-BD31-4B8C-83A1-F6EECF244321}">
                <p14:modId xmlns:p14="http://schemas.microsoft.com/office/powerpoint/2010/main" val="50231444"/>
              </p:ext>
            </p:extLst>
          </p:nvPr>
        </p:nvGraphicFramePr>
        <p:xfrm>
          <a:off x="6217920" y="98037"/>
          <a:ext cx="3535680" cy="455594"/>
        </p:xfrm>
        <a:graphic>
          <a:graphicData uri="http://schemas.openxmlformats.org/drawingml/2006/table">
            <a:tbl>
              <a:tblPr firstRow="1" bandRow="1">
                <a:tableStyleId>{5C22544A-7EE6-4342-B048-85BDC9FD1C3A}</a:tableStyleId>
              </a:tblPr>
              <a:tblGrid>
                <a:gridCol w="876176">
                  <a:extLst>
                    <a:ext uri="{9D8B030D-6E8A-4147-A177-3AD203B41FA5}">
                      <a16:colId xmlns:a16="http://schemas.microsoft.com/office/drawing/2014/main" val="2057908422"/>
                    </a:ext>
                  </a:extLst>
                </a:gridCol>
                <a:gridCol w="2659504">
                  <a:extLst>
                    <a:ext uri="{9D8B030D-6E8A-4147-A177-3AD203B41FA5}">
                      <a16:colId xmlns:a16="http://schemas.microsoft.com/office/drawing/2014/main" val="2687262701"/>
                    </a:ext>
                  </a:extLst>
                </a:gridCol>
              </a:tblGrid>
              <a:tr h="455594">
                <a:tc>
                  <a:txBody>
                    <a:bodyPr/>
                    <a:lstStyle/>
                    <a:p>
                      <a:pPr algn="dist"/>
                      <a:r>
                        <a:rPr kumimoji="1" lang="ja-JP" altLang="en-US" sz="1600" b="1" dirty="0">
                          <a:solidFill>
                            <a:schemeClr val="bg1"/>
                          </a:solidFill>
                          <a:latin typeface="Meiryo UI" panose="020B0604030504040204" pitchFamily="34" charset="-128"/>
                          <a:ea typeface="Meiryo UI" panose="020B0604030504040204" pitchFamily="34" charset="-128"/>
                        </a:rPr>
                        <a:t>大学名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solidFill>
                          <a:schemeClr val="tx1"/>
                        </a:solidFill>
                        <a:latin typeface="Meiryo UI" panose="020B0604030504040204" pitchFamily="34" charset="-128"/>
                        <a:ea typeface="Meiryo UI" panose="020B0604030504040204"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3607581"/>
                  </a:ext>
                </a:extLst>
              </a:tr>
            </a:tbl>
          </a:graphicData>
        </a:graphic>
      </p:graphicFrame>
      <p:sp>
        <p:nvSpPr>
          <p:cNvPr id="4" name="正方形/長方形 3">
            <a:extLst>
              <a:ext uri="{FF2B5EF4-FFF2-40B4-BE49-F238E27FC236}">
                <a16:creationId xmlns:a16="http://schemas.microsoft.com/office/drawing/2014/main" id="{4207E74D-0135-7FD5-EEF9-C4EF6BCE8A39}"/>
              </a:ext>
            </a:extLst>
          </p:cNvPr>
          <p:cNvSpPr/>
          <p:nvPr/>
        </p:nvSpPr>
        <p:spPr>
          <a:xfrm>
            <a:off x="4978636" y="4487381"/>
            <a:ext cx="4743702" cy="2314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rgbClr val="FF0000"/>
                </a:solidFill>
                <a:latin typeface="メイリオ" panose="020B0604030504040204" pitchFamily="50" charset="-128"/>
                <a:ea typeface="メイリオ" panose="020B0604030504040204" pitchFamily="50" charset="-128"/>
              </a:rPr>
              <a:t>主催者には（</a:t>
            </a:r>
            <a:r>
              <a:rPr kumimoji="1" lang="en-US" altLang="ja-JP" sz="1000" dirty="0">
                <a:solidFill>
                  <a:srgbClr val="FF0000"/>
                </a:solidFill>
                <a:latin typeface="メイリオ" panose="020B0604030504040204" pitchFamily="50" charset="-128"/>
                <a:ea typeface="メイリオ" panose="020B0604030504040204" pitchFamily="50" charset="-128"/>
              </a:rPr>
              <a:t>※</a:t>
            </a:r>
            <a:r>
              <a:rPr kumimoji="1" lang="ja-JP" altLang="en-US" sz="1000" dirty="0">
                <a:solidFill>
                  <a:srgbClr val="FF0000"/>
                </a:solidFill>
                <a:latin typeface="メイリオ" panose="020B0604030504040204" pitchFamily="50" charset="-128"/>
                <a:ea typeface="メイリオ" panose="020B0604030504040204" pitchFamily="50" charset="-128"/>
              </a:rPr>
              <a:t>）を付してください</a:t>
            </a:r>
            <a:endParaRPr kumimoji="1" lang="ja-JP" altLang="en-US" sz="900" dirty="0">
              <a:solidFill>
                <a:srgbClr val="FF0000"/>
              </a:solidFill>
              <a:latin typeface="メイリオ" panose="020B0604030504040204" pitchFamily="50" charset="-128"/>
              <a:ea typeface="メイリオ" panose="020B0604030504040204" pitchFamily="50" charset="-128"/>
            </a:endParaRPr>
          </a:p>
        </p:txBody>
      </p:sp>
      <p:graphicFrame>
        <p:nvGraphicFramePr>
          <p:cNvPr id="10" name="表 9">
            <a:extLst>
              <a:ext uri="{FF2B5EF4-FFF2-40B4-BE49-F238E27FC236}">
                <a16:creationId xmlns:a16="http://schemas.microsoft.com/office/drawing/2014/main" id="{79B89E1C-B52E-0E43-6BAA-A51313E60662}"/>
              </a:ext>
            </a:extLst>
          </p:cNvPr>
          <p:cNvGraphicFramePr>
            <a:graphicFrameLocks noGrp="1"/>
          </p:cNvGraphicFramePr>
          <p:nvPr>
            <p:extLst>
              <p:ext uri="{D42A27DB-BD31-4B8C-83A1-F6EECF244321}">
                <p14:modId xmlns:p14="http://schemas.microsoft.com/office/powerpoint/2010/main" val="3961378936"/>
              </p:ext>
            </p:extLst>
          </p:nvPr>
        </p:nvGraphicFramePr>
        <p:xfrm>
          <a:off x="134472" y="2559308"/>
          <a:ext cx="4743702" cy="1316086"/>
        </p:xfrm>
        <a:graphic>
          <a:graphicData uri="http://schemas.openxmlformats.org/drawingml/2006/table">
            <a:tbl>
              <a:tblPr firstRow="1" bandRow="1">
                <a:tableStyleId>{5C22544A-7EE6-4342-B048-85BDC9FD1C3A}</a:tableStyleId>
              </a:tblPr>
              <a:tblGrid>
                <a:gridCol w="1108174">
                  <a:extLst>
                    <a:ext uri="{9D8B030D-6E8A-4147-A177-3AD203B41FA5}">
                      <a16:colId xmlns:a16="http://schemas.microsoft.com/office/drawing/2014/main" val="2057908422"/>
                    </a:ext>
                  </a:extLst>
                </a:gridCol>
                <a:gridCol w="3635528">
                  <a:extLst>
                    <a:ext uri="{9D8B030D-6E8A-4147-A177-3AD203B41FA5}">
                      <a16:colId xmlns:a16="http://schemas.microsoft.com/office/drawing/2014/main" val="2687262701"/>
                    </a:ext>
                  </a:extLst>
                </a:gridCol>
              </a:tblGrid>
              <a:tr h="342771">
                <a:tc>
                  <a:txBody>
                    <a:bodyPr/>
                    <a:lstStyle/>
                    <a:p>
                      <a:pPr algn="dist"/>
                      <a:r>
                        <a:rPr kumimoji="1" lang="ja-JP" altLang="en-US" sz="1400" b="1">
                          <a:solidFill>
                            <a:schemeClr val="tx1"/>
                          </a:solidFill>
                          <a:latin typeface="Meiryo UI" panose="020B0604030504040204" pitchFamily="34" charset="-128"/>
                          <a:ea typeface="Meiryo UI" panose="020B0604030504040204" pitchFamily="34" charset="-128"/>
                        </a:rPr>
                        <a:t>対象地域</a:t>
                      </a:r>
                      <a:endParaRPr kumimoji="1" lang="ja-JP" altLang="en-US" sz="1400" b="1" dirty="0">
                        <a:solidFill>
                          <a:schemeClr val="tx1"/>
                        </a:solidFill>
                        <a:latin typeface="Meiryo UI" panose="020B0604030504040204" pitchFamily="34" charset="-128"/>
                        <a:ea typeface="Meiryo UI" panose="020B0604030504040204" pitchFamily="34"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8449003"/>
                  </a:ext>
                </a:extLst>
              </a:tr>
              <a:tr h="973315">
                <a:tc gridSpan="2">
                  <a:txBody>
                    <a:bodyPr/>
                    <a:lstStyle/>
                    <a:p>
                      <a:pPr marL="0" indent="0" algn="l">
                        <a:buFont typeface="Wingdings" panose="05000000000000000000" pitchFamily="2" charset="2"/>
                        <a:buNone/>
                      </a:pPr>
                      <a:endParaRPr kumimoji="1" lang="en" altLang="ja-JP" sz="1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3469462"/>
                  </a:ext>
                </a:extLst>
              </a:tr>
            </a:tbl>
          </a:graphicData>
        </a:graphic>
      </p:graphicFrame>
      <p:sp>
        <p:nvSpPr>
          <p:cNvPr id="9" name="テキスト ボックス 8">
            <a:extLst>
              <a:ext uri="{FF2B5EF4-FFF2-40B4-BE49-F238E27FC236}">
                <a16:creationId xmlns:a16="http://schemas.microsoft.com/office/drawing/2014/main" id="{4DBAF287-4AAA-45FB-14FE-308B4142375A}"/>
              </a:ext>
            </a:extLst>
          </p:cNvPr>
          <p:cNvSpPr txBox="1"/>
          <p:nvPr/>
        </p:nvSpPr>
        <p:spPr>
          <a:xfrm>
            <a:off x="4905104" y="2256608"/>
            <a:ext cx="4572000" cy="307777"/>
          </a:xfrm>
          <a:prstGeom prst="rect">
            <a:avLst/>
          </a:prstGeom>
          <a:noFill/>
        </p:spPr>
        <p:txBody>
          <a:bodyPr wrap="square" rtlCol="0">
            <a:spAutoFit/>
          </a:bodyPr>
          <a:lstStyle/>
          <a:p>
            <a:r>
              <a:rPr kumimoji="1" lang="ja-JP" altLang="en-US" sz="1400" b="1">
                <a:latin typeface="Meiryo UI" panose="020B0604030504040204" pitchFamily="34" charset="-128"/>
                <a:ea typeface="Meiryo UI" panose="020B0604030504040204" pitchFamily="34" charset="-128"/>
              </a:rPr>
              <a:t>■期待される事業効果</a:t>
            </a:r>
            <a:endParaRPr kumimoji="1" lang="ja-JP" altLang="en-US" sz="1400" b="1" dirty="0">
              <a:latin typeface="Meiryo UI" panose="020B0604030504040204" pitchFamily="34" charset="-128"/>
              <a:ea typeface="Meiryo UI" panose="020B0604030504040204" pitchFamily="34" charset="-128"/>
            </a:endParaRPr>
          </a:p>
        </p:txBody>
      </p:sp>
      <p:sp>
        <p:nvSpPr>
          <p:cNvPr id="15" name="正方形/長方形 14">
            <a:extLst>
              <a:ext uri="{FF2B5EF4-FFF2-40B4-BE49-F238E27FC236}">
                <a16:creationId xmlns:a16="http://schemas.microsoft.com/office/drawing/2014/main" id="{4577F68C-18FB-F566-38B6-797AC4BE8611}"/>
              </a:ext>
            </a:extLst>
          </p:cNvPr>
          <p:cNvSpPr/>
          <p:nvPr/>
        </p:nvSpPr>
        <p:spPr>
          <a:xfrm>
            <a:off x="4999547" y="2561296"/>
            <a:ext cx="4743703" cy="1607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kumimoji="1" lang="en" altLang="ja-JP" sz="1200" b="0" dirty="0">
              <a:solidFill>
                <a:schemeClr val="tx1"/>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BD58B45D-46CF-DA6B-489D-F77365F20A81}"/>
              </a:ext>
            </a:extLst>
          </p:cNvPr>
          <p:cNvSpPr txBox="1"/>
          <p:nvPr/>
        </p:nvSpPr>
        <p:spPr>
          <a:xfrm>
            <a:off x="0" y="89208"/>
            <a:ext cx="6289288" cy="515526"/>
          </a:xfrm>
          <a:prstGeom prst="rect">
            <a:avLst/>
          </a:prstGeom>
          <a:noFill/>
        </p:spPr>
        <p:txBody>
          <a:bodyPr wrap="square">
            <a:spAutoFit/>
          </a:bodyPr>
          <a:lstStyle/>
          <a:p>
            <a:r>
              <a:rPr lang="ja-JP" altLang="en-US" sz="1050">
                <a:latin typeface="Meiryo UI" panose="020B0604030504040204" pitchFamily="34" charset="-128"/>
                <a:ea typeface="Meiryo UI" panose="020B0604030504040204" pitchFamily="34" charset="-128"/>
              </a:rPr>
              <a:t>「令和</a:t>
            </a:r>
            <a:r>
              <a:rPr lang="en-US" altLang="ja-JP" sz="1050" dirty="0">
                <a:latin typeface="Meiryo UI" panose="020B0604030504040204" pitchFamily="34" charset="-128"/>
                <a:ea typeface="Meiryo UI" panose="020B0604030504040204" pitchFamily="34" charset="-128"/>
              </a:rPr>
              <a:t>8</a:t>
            </a:r>
            <a:r>
              <a:rPr lang="ja-JP" altLang="en-US" sz="1050">
                <a:latin typeface="Meiryo UI" panose="020B0604030504040204" pitchFamily="34" charset="-128"/>
                <a:ea typeface="Meiryo UI" panose="020B0604030504040204" pitchFamily="34" charset="-128"/>
              </a:rPr>
              <a:t>年度</a:t>
            </a:r>
            <a:r>
              <a:rPr lang="en-US" altLang="ja-JP" sz="1050" dirty="0">
                <a:latin typeface="Meiryo UI" panose="020B0604030504040204" pitchFamily="34" charset="-128"/>
                <a:ea typeface="Meiryo UI" panose="020B0604030504040204" pitchFamily="34" charset="-128"/>
              </a:rPr>
              <a:t> </a:t>
            </a:r>
            <a:r>
              <a:rPr lang="ja-JP" altLang="en-US" sz="1050">
                <a:latin typeface="Meiryo UI" panose="020B0604030504040204" pitchFamily="34" charset="-128"/>
                <a:ea typeface="Meiryo UI" panose="020B0604030504040204" pitchFamily="34" charset="-128"/>
              </a:rPr>
              <a:t>大学</a:t>
            </a:r>
            <a:r>
              <a:rPr lang="ja-JP" altLang="en-US" sz="1050" dirty="0">
                <a:latin typeface="Meiryo UI" panose="020B0604030504040204" pitchFamily="34" charset="-128"/>
                <a:ea typeface="Meiryo UI" panose="020B0604030504040204" pitchFamily="34" charset="-128"/>
              </a:rPr>
              <a:t>スポーツ総合</a:t>
            </a:r>
            <a:r>
              <a:rPr lang="ja-JP" altLang="en-US" sz="1050">
                <a:latin typeface="Meiryo UI" panose="020B0604030504040204" pitchFamily="34" charset="-128"/>
                <a:ea typeface="Meiryo UI" panose="020B0604030504040204" pitchFamily="34" charset="-128"/>
              </a:rPr>
              <a:t>支援事業」企画提案書（事業概要資料）</a:t>
            </a:r>
            <a:endParaRPr lang="en-US" altLang="ja-JP" sz="1050" dirty="0">
              <a:latin typeface="Meiryo UI" panose="020B0604030504040204" pitchFamily="34" charset="-128"/>
              <a:ea typeface="Meiryo UI" panose="020B0604030504040204" pitchFamily="34" charset="-128"/>
            </a:endParaRPr>
          </a:p>
          <a:p>
            <a:endParaRPr lang="en-US" altLang="ja-JP" sz="300" dirty="0">
              <a:latin typeface="Meiryo UI" panose="020B0604030504040204" pitchFamily="34" charset="-128"/>
              <a:ea typeface="Meiryo UI" panose="020B0604030504040204" pitchFamily="34" charset="-128"/>
            </a:endParaRPr>
          </a:p>
          <a:p>
            <a:r>
              <a:rPr lang="en-US" altLang="ja-JP" sz="1400" b="1" dirty="0">
                <a:latin typeface="Meiryo UI" panose="020B0604030504040204" pitchFamily="34" charset="-128"/>
                <a:ea typeface="Meiryo UI" panose="020B0604030504040204" pitchFamily="34" charset="-128"/>
              </a:rPr>
              <a:t>③</a:t>
            </a:r>
            <a:r>
              <a:rPr lang="ja-JP" altLang="en-US" sz="1400" b="1">
                <a:latin typeface="Meiryo UI" panose="020B0604030504040204" pitchFamily="34" charset="-128"/>
                <a:ea typeface="Meiryo UI" panose="020B0604030504040204" pitchFamily="34" charset="-128"/>
              </a:rPr>
              <a:t>大学スポーツによる地域振興等の推進事業［　　　　　　　　　　　型］</a:t>
            </a:r>
            <a:endParaRPr lang="ja-JP" altLang="en-US" sz="1400" b="1" dirty="0">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C47FC424-5C12-7B96-8012-8863BE179F0E}"/>
              </a:ext>
            </a:extLst>
          </p:cNvPr>
          <p:cNvSpPr txBox="1"/>
          <p:nvPr/>
        </p:nvSpPr>
        <p:spPr>
          <a:xfrm>
            <a:off x="41871" y="3880844"/>
            <a:ext cx="5025972" cy="307777"/>
          </a:xfrm>
          <a:prstGeom prst="rect">
            <a:avLst/>
          </a:prstGeom>
          <a:noFill/>
        </p:spPr>
        <p:txBody>
          <a:bodyPr wrap="square" rtlCol="0">
            <a:spAutoFit/>
          </a:bodyPr>
          <a:lstStyle/>
          <a:p>
            <a:r>
              <a:rPr kumimoji="1" lang="ja-JP" altLang="en-US" sz="1400" b="1">
                <a:latin typeface="Meiryo UI" panose="020B0604030504040204" pitchFamily="34" charset="-128"/>
                <a:ea typeface="Meiryo UI" panose="020B0604030504040204" pitchFamily="34" charset="-128"/>
              </a:rPr>
              <a:t>■活用する大学スポーツ資源</a:t>
            </a:r>
            <a:endParaRPr kumimoji="1" lang="ja-JP" altLang="en-US" sz="1200" dirty="0">
              <a:latin typeface="Meiryo UI" panose="020B0604030504040204" pitchFamily="34" charset="-128"/>
              <a:ea typeface="Meiryo UI" panose="020B0604030504040204" pitchFamily="34" charset="-128"/>
            </a:endParaRPr>
          </a:p>
        </p:txBody>
      </p:sp>
      <p:sp>
        <p:nvSpPr>
          <p:cNvPr id="11" name="正方形/長方形 10">
            <a:extLst>
              <a:ext uri="{FF2B5EF4-FFF2-40B4-BE49-F238E27FC236}">
                <a16:creationId xmlns:a16="http://schemas.microsoft.com/office/drawing/2014/main" id="{6DB22F8C-6A67-BDBC-EB39-E7E201615112}"/>
              </a:ext>
            </a:extLst>
          </p:cNvPr>
          <p:cNvSpPr/>
          <p:nvPr/>
        </p:nvSpPr>
        <p:spPr>
          <a:xfrm>
            <a:off x="134471" y="4195591"/>
            <a:ext cx="4761633" cy="699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66B98824-0193-3E62-6E72-143403653117}"/>
              </a:ext>
            </a:extLst>
          </p:cNvPr>
          <p:cNvSpPr txBox="1"/>
          <p:nvPr/>
        </p:nvSpPr>
        <p:spPr>
          <a:xfrm>
            <a:off x="41871" y="4889124"/>
            <a:ext cx="5025972" cy="307777"/>
          </a:xfrm>
          <a:prstGeom prst="rect">
            <a:avLst/>
          </a:prstGeom>
          <a:noFill/>
        </p:spPr>
        <p:txBody>
          <a:bodyPr wrap="square" rtlCol="0">
            <a:spAutoFit/>
          </a:bodyPr>
          <a:lstStyle/>
          <a:p>
            <a:r>
              <a:rPr kumimoji="1" lang="ja-JP" altLang="en-US" sz="1400" b="1">
                <a:latin typeface="Meiryo UI" panose="020B0604030504040204" pitchFamily="34" charset="-128"/>
                <a:ea typeface="Meiryo UI" panose="020B0604030504040204" pitchFamily="34" charset="-128"/>
              </a:rPr>
              <a:t>■主な参加者・想定人数</a:t>
            </a:r>
            <a:endParaRPr kumimoji="1" lang="ja-JP" altLang="en-US" sz="1200" dirty="0">
              <a:latin typeface="Meiryo UI" panose="020B0604030504040204" pitchFamily="34" charset="-128"/>
              <a:ea typeface="Meiryo UI" panose="020B0604030504040204" pitchFamily="34" charset="-128"/>
            </a:endParaRPr>
          </a:p>
        </p:txBody>
      </p:sp>
      <p:graphicFrame>
        <p:nvGraphicFramePr>
          <p:cNvPr id="14" name="表 13">
            <a:extLst>
              <a:ext uri="{FF2B5EF4-FFF2-40B4-BE49-F238E27FC236}">
                <a16:creationId xmlns:a16="http://schemas.microsoft.com/office/drawing/2014/main" id="{92C95735-79A6-AE95-1653-A0319086054D}"/>
              </a:ext>
            </a:extLst>
          </p:cNvPr>
          <p:cNvGraphicFramePr>
            <a:graphicFrameLocks noGrp="1"/>
          </p:cNvGraphicFramePr>
          <p:nvPr>
            <p:extLst>
              <p:ext uri="{D42A27DB-BD31-4B8C-83A1-F6EECF244321}">
                <p14:modId xmlns:p14="http://schemas.microsoft.com/office/powerpoint/2010/main" val="1556289126"/>
              </p:ext>
            </p:extLst>
          </p:nvPr>
        </p:nvGraphicFramePr>
        <p:xfrm>
          <a:off x="134470" y="5184028"/>
          <a:ext cx="4743702" cy="1618202"/>
        </p:xfrm>
        <a:graphic>
          <a:graphicData uri="http://schemas.openxmlformats.org/drawingml/2006/table">
            <a:tbl>
              <a:tblPr firstRow="1" bandRow="1">
                <a:tableStyleId>{5C22544A-7EE6-4342-B048-85BDC9FD1C3A}</a:tableStyleId>
              </a:tblPr>
              <a:tblGrid>
                <a:gridCol w="1581234">
                  <a:extLst>
                    <a:ext uri="{9D8B030D-6E8A-4147-A177-3AD203B41FA5}">
                      <a16:colId xmlns:a16="http://schemas.microsoft.com/office/drawing/2014/main" val="1821632474"/>
                    </a:ext>
                  </a:extLst>
                </a:gridCol>
                <a:gridCol w="2477155">
                  <a:extLst>
                    <a:ext uri="{9D8B030D-6E8A-4147-A177-3AD203B41FA5}">
                      <a16:colId xmlns:a16="http://schemas.microsoft.com/office/drawing/2014/main" val="404043847"/>
                    </a:ext>
                  </a:extLst>
                </a:gridCol>
                <a:gridCol w="685313">
                  <a:extLst>
                    <a:ext uri="{9D8B030D-6E8A-4147-A177-3AD203B41FA5}">
                      <a16:colId xmlns:a16="http://schemas.microsoft.com/office/drawing/2014/main" val="1091298631"/>
                    </a:ext>
                  </a:extLst>
                </a:gridCol>
              </a:tblGrid>
              <a:tr h="315747">
                <a:tc>
                  <a:txBody>
                    <a:bodyPr/>
                    <a:lstStyle/>
                    <a:p>
                      <a:pPr algn="ctr"/>
                      <a:r>
                        <a:rPr kumimoji="1" lang="ja-JP" altLang="en-US" sz="1400">
                          <a:solidFill>
                            <a:schemeClr val="tx1"/>
                          </a:solidFill>
                          <a:latin typeface="Meiryo UI" panose="020B0604030504040204" pitchFamily="34" charset="-128"/>
                          <a:ea typeface="Meiryo UI" panose="020B0604030504040204" pitchFamily="34" charset="-128"/>
                        </a:rPr>
                        <a:t>区分</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ja-JP" altLang="en-US" sz="1400">
                          <a:solidFill>
                            <a:schemeClr val="tx1"/>
                          </a:solidFill>
                          <a:latin typeface="Meiryo UI" panose="020B0604030504040204" pitchFamily="34" charset="-128"/>
                          <a:ea typeface="Meiryo UI" panose="020B0604030504040204" pitchFamily="34" charset="-128"/>
                        </a:rPr>
                        <a:t>内容</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ja-JP" altLang="en-US" sz="1400">
                          <a:solidFill>
                            <a:schemeClr val="tx1"/>
                          </a:solidFill>
                          <a:latin typeface="Meiryo UI" panose="020B0604030504040204" pitchFamily="34" charset="-128"/>
                          <a:ea typeface="Meiryo UI" panose="020B0604030504040204" pitchFamily="34" charset="-128"/>
                        </a:rPr>
                        <a:t>人数</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0954075"/>
                  </a:ext>
                </a:extLst>
              </a:tr>
              <a:tr h="260491">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1750601"/>
                  </a:ext>
                </a:extLst>
              </a:tr>
              <a:tr h="260491">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0174791"/>
                  </a:ext>
                </a:extLst>
              </a:tr>
              <a:tr h="260491">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861132"/>
                  </a:ext>
                </a:extLst>
              </a:tr>
              <a:tr h="260491">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4748484"/>
                  </a:ext>
                </a:extLst>
              </a:tr>
              <a:tr h="260491">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1050">
                        <a:solidFill>
                          <a:schemeClr val="tx1"/>
                        </a:solidFill>
                        <a:latin typeface="Meiryo UI" panose="020B0604030504040204" pitchFamily="34" charset="-128"/>
                        <a:ea typeface="Meiryo UI" panose="020B0604030504040204" pitchFamily="34"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7517142"/>
                  </a:ext>
                </a:extLst>
              </a:tr>
            </a:tbl>
          </a:graphicData>
        </a:graphic>
      </p:graphicFrame>
    </p:spTree>
    <p:extLst>
      <p:ext uri="{BB962C8B-B14F-4D97-AF65-F5344CB8AC3E}">
        <p14:creationId xmlns:p14="http://schemas.microsoft.com/office/powerpoint/2010/main" val="889859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4B3CB-2572-62BB-BD4C-8D0501F1AE29}"/>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F0FE1654-4027-F177-23C8-FE657C0DCEFE}"/>
              </a:ext>
            </a:extLst>
          </p:cNvPr>
          <p:cNvPicPr>
            <a:picLocks noChangeAspect="1"/>
          </p:cNvPicPr>
          <p:nvPr/>
        </p:nvPicPr>
        <p:blipFill>
          <a:blip r:embed="rId2"/>
          <a:stretch>
            <a:fillRect/>
          </a:stretch>
        </p:blipFill>
        <p:spPr>
          <a:xfrm>
            <a:off x="0" y="4390"/>
            <a:ext cx="9906000" cy="6849218"/>
          </a:xfrm>
          <a:prstGeom prst="rect">
            <a:avLst/>
          </a:prstGeom>
        </p:spPr>
      </p:pic>
    </p:spTree>
    <p:extLst>
      <p:ext uri="{BB962C8B-B14F-4D97-AF65-F5344CB8AC3E}">
        <p14:creationId xmlns:p14="http://schemas.microsoft.com/office/powerpoint/2010/main" val="21336399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13494</TotalTime>
  <Words>295</Words>
  <Application>Microsoft Macintosh PowerPoint</Application>
  <PresentationFormat>A4 210 x 297 mm</PresentationFormat>
  <Paragraphs>56</Paragraphs>
  <Slides>6</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Meiryo UI</vt:lpstr>
      <vt:lpstr>メイリオ</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一般社団法人大学スポーツ協会</dc:creator>
  <cp:keywords/>
  <dc:description/>
  <cp:lastModifiedBy>UNIVAS</cp:lastModifiedBy>
  <cp:revision>38</cp:revision>
  <dcterms:created xsi:type="dcterms:W3CDTF">2023-04-13T18:03:34Z</dcterms:created>
  <dcterms:modified xsi:type="dcterms:W3CDTF">2026-05-12T02:05:28Z</dcterms:modified>
  <cp:category/>
</cp:coreProperties>
</file>